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1"/>
  </p:sldMasterIdLst>
  <p:notesMasterIdLst>
    <p:notesMasterId r:id="rId37"/>
  </p:notesMasterIdLst>
  <p:sldIdLst>
    <p:sldId id="257" r:id="rId2"/>
    <p:sldId id="5857" r:id="rId3"/>
    <p:sldId id="5853" r:id="rId4"/>
    <p:sldId id="308" r:id="rId5"/>
    <p:sldId id="387" r:id="rId6"/>
    <p:sldId id="392" r:id="rId7"/>
    <p:sldId id="393" r:id="rId8"/>
    <p:sldId id="394" r:id="rId9"/>
    <p:sldId id="5854" r:id="rId10"/>
    <p:sldId id="5097" r:id="rId11"/>
    <p:sldId id="388" r:id="rId12"/>
    <p:sldId id="5858" r:id="rId13"/>
    <p:sldId id="396" r:id="rId14"/>
    <p:sldId id="397" r:id="rId15"/>
    <p:sldId id="5098" r:id="rId16"/>
    <p:sldId id="389" r:id="rId17"/>
    <p:sldId id="5859" r:id="rId18"/>
    <p:sldId id="399" r:id="rId19"/>
    <p:sldId id="400" r:id="rId20"/>
    <p:sldId id="5855" r:id="rId21"/>
    <p:sldId id="5099" r:id="rId22"/>
    <p:sldId id="390" r:id="rId23"/>
    <p:sldId id="5860" r:id="rId24"/>
    <p:sldId id="402" r:id="rId25"/>
    <p:sldId id="403" r:id="rId26"/>
    <p:sldId id="5100" r:id="rId27"/>
    <p:sldId id="391" r:id="rId28"/>
    <p:sldId id="5861" r:id="rId29"/>
    <p:sldId id="405" r:id="rId30"/>
    <p:sldId id="406" r:id="rId31"/>
    <p:sldId id="5856" r:id="rId32"/>
    <p:sldId id="5101" r:id="rId33"/>
    <p:sldId id="407" r:id="rId34"/>
    <p:sldId id="5852" r:id="rId35"/>
    <p:sldId id="5851" r:id="rId36"/>
  </p:sldIdLst>
  <p:sldSz cx="12192000" cy="6858000"/>
  <p:notesSz cx="6858000" cy="9144000"/>
  <p:embeddedFontLst>
    <p:embeddedFont>
      <p:font typeface="Exo" panose="020B060402020202020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Light" panose="00000400000000000000" pitchFamily="2" charset="0"/>
      <p:regular r:id="rId46"/>
      <p:italic r:id="rId47"/>
    </p:embeddedFont>
    <p:embeddedFont>
      <p:font typeface="Montserrat SemiBold" panose="00000700000000000000" pitchFamily="2" charset="0"/>
      <p:bold r:id="rId48"/>
      <p:boldItalic r:id="rId49"/>
    </p:embeddedFont>
    <p:embeddedFont>
      <p:font typeface="Roboto" panose="02000000000000000000" pitchFamily="2" charset="0"/>
      <p:regular r:id="rId50"/>
      <p:bold r:id="rId51"/>
      <p:italic r:id="rId52"/>
      <p:boldItalic r:id="rId53"/>
    </p:embeddedFont>
    <p:embeddedFont>
      <p:font typeface="Roboto Condensed Light" panose="02000000000000000000" pitchFamily="2" charset="0"/>
      <p:regular r:id="rId54"/>
      <p:italic r:id="rId55"/>
    </p:embeddedFont>
    <p:embeddedFont>
      <p:font typeface="Roboto Light" panose="02000000000000000000" pitchFamily="2"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plications Priorities 2022" id="{937C6852-B021-4E3B-85F7-2FBF276B4145}">
          <p14:sldIdLst>
            <p14:sldId id="257"/>
            <p14:sldId id="5857"/>
            <p14:sldId id="5853"/>
            <p14:sldId id="308"/>
          </p14:sldIdLst>
        </p14:section>
        <p14:section name="Priority 1 - Digital Delivery Umbrella" id="{608C0112-2CE3-4378-93A3-6A7A24740108}">
          <p14:sldIdLst>
            <p14:sldId id="387"/>
            <p14:sldId id="392"/>
            <p14:sldId id="393"/>
            <p14:sldId id="394"/>
            <p14:sldId id="5854"/>
            <p14:sldId id="5097"/>
          </p14:sldIdLst>
        </p14:section>
        <p14:section name="Priority 2 - Application Portfolio Management" id="{ECEDD8EE-AB0C-4A76-B75C-83E10640A24C}">
          <p14:sldIdLst>
            <p14:sldId id="388"/>
            <p14:sldId id="5858"/>
            <p14:sldId id="396"/>
            <p14:sldId id="397"/>
            <p14:sldId id="5098"/>
          </p14:sldIdLst>
        </p14:section>
        <p14:section name="Priority 3 - Enterprise Application Optimization" id="{28D12772-4A52-4B0E-97FD-F822648A31BB}">
          <p14:sldIdLst>
            <p14:sldId id="389"/>
            <p14:sldId id="5859"/>
            <p14:sldId id="399"/>
            <p14:sldId id="400"/>
            <p14:sldId id="5855"/>
            <p14:sldId id="5099"/>
          </p14:sldIdLst>
        </p14:section>
        <p14:section name="Priority 4 - Business Process Automation" id="{819F8B56-3198-478C-9076-899A2778CD85}">
          <p14:sldIdLst>
            <p14:sldId id="390"/>
            <p14:sldId id="5860"/>
            <p14:sldId id="402"/>
            <p14:sldId id="403"/>
            <p14:sldId id="5100"/>
          </p14:sldIdLst>
        </p14:section>
        <p14:section name="Priority 5 - Enterprise Application Replacement" id="{54F6A70A-5FC7-445A-A599-D2CE1F2DF728}">
          <p14:sldIdLst>
            <p14:sldId id="391"/>
            <p14:sldId id="5861"/>
            <p14:sldId id="405"/>
            <p14:sldId id="406"/>
            <p14:sldId id="5856"/>
            <p14:sldId id="5101"/>
          </p14:sldIdLst>
        </p14:section>
        <p14:section name="Your 2022 Applications Priority" id="{7DBA3A3E-0BCD-4D04-AEE9-4672097166B6}">
          <p14:sldIdLst>
            <p14:sldId id="407"/>
            <p14:sldId id="5852"/>
            <p14:sldId id="5851"/>
          </p14:sldIdLst>
        </p14:section>
      </p14:sectionLst>
    </p:ext>
    <p:ext uri="{EFAFB233-063F-42B5-8137-9DF3F51BA10A}">
      <p15:sldGuideLst xmlns:p15="http://schemas.microsoft.com/office/powerpoint/2012/main">
        <p15:guide id="1" orient="horz" pos="754" userDrawn="1">
          <p15:clr>
            <a:srgbClr val="A4A3A4"/>
          </p15:clr>
        </p15:guide>
        <p15:guide id="2" pos="52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B61B7"/>
    <a:srgbClr val="33BEFF"/>
    <a:srgbClr val="FFB5B7"/>
    <a:srgbClr val="952FA0"/>
    <a:srgbClr val="000000"/>
    <a:srgbClr val="24DFEB"/>
    <a:srgbClr val="54DFEB"/>
    <a:srgbClr val="0794ED"/>
    <a:srgbClr val="00FFF4"/>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9ED74-82C4-8127-163E-55835188E76A}" v="20" dt="2022-04-18T20:20:09.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4931" autoAdjust="0"/>
  </p:normalViewPr>
  <p:slideViewPr>
    <p:cSldViewPr snapToGrid="0">
      <p:cViewPr varScale="1">
        <p:scale>
          <a:sx n="81" d="100"/>
          <a:sy n="81" d="100"/>
        </p:scale>
        <p:origin x="900" y="84"/>
      </p:cViewPr>
      <p:guideLst>
        <p:guide orient="horz" pos="754"/>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Likely/Very Likely</c:v>
                </c:pt>
              </c:strCache>
            </c:strRef>
          </c:tx>
          <c:spPr>
            <a:solidFill>
              <a:srgbClr val="FFB700"/>
            </a:solidFill>
            <a:ln>
              <a:noFill/>
            </a:ln>
            <a:effectLst>
              <a:outerShdw blurRad="127000" dist="25400" dir="2700000" algn="ctr" rotWithShape="0">
                <a:schemeClr val="tx1">
                  <a:lumMod val="50000"/>
                  <a:lumOff val="50000"/>
                  <a:alpha val="40000"/>
                </a:scheme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Exo" panose="02000503000000000000"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Agile</c:v>
                </c:pt>
                <c:pt idx="1">
                  <c:v>Enterprise Application Selection</c:v>
                </c:pt>
                <c:pt idx="2">
                  <c:v>Product</c:v>
                </c:pt>
                <c:pt idx="3">
                  <c:v>Enterprise Application Optimization</c:v>
                </c:pt>
              </c:strCache>
            </c:strRef>
          </c:cat>
          <c:val>
            <c:numRef>
              <c:f>Sheet1!$B$2:$B$5</c:f>
              <c:numCache>
                <c:formatCode>0%</c:formatCode>
                <c:ptCount val="4"/>
                <c:pt idx="0">
                  <c:v>0.79</c:v>
                </c:pt>
                <c:pt idx="1">
                  <c:v>0.76</c:v>
                </c:pt>
                <c:pt idx="2">
                  <c:v>0.65</c:v>
                </c:pt>
                <c:pt idx="3">
                  <c:v>1.24</c:v>
                </c:pt>
              </c:numCache>
            </c:numRef>
          </c:val>
          <c:extLst>
            <c:ext xmlns:c16="http://schemas.microsoft.com/office/drawing/2014/chart" uri="{C3380CC4-5D6E-409C-BE32-E72D297353CC}">
              <c16:uniqueId val="{00000000-269A-4BF8-8486-4DD6029197BC}"/>
            </c:ext>
          </c:extLst>
        </c:ser>
        <c:dLbls>
          <c:dLblPos val="ctr"/>
          <c:showLegendKey val="0"/>
          <c:showVal val="1"/>
          <c:showCatName val="0"/>
          <c:showSerName val="0"/>
          <c:showPercent val="0"/>
          <c:showBubbleSize val="0"/>
        </c:dLbls>
        <c:gapWidth val="60"/>
        <c:overlap val="100"/>
        <c:axId val="410771936"/>
        <c:axId val="410772768"/>
      </c:barChart>
      <c:catAx>
        <c:axId val="410771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410772768"/>
        <c:crosses val="autoZero"/>
        <c:auto val="1"/>
        <c:lblAlgn val="ctr"/>
        <c:lblOffset val="100"/>
        <c:noMultiLvlLbl val="0"/>
      </c:catAx>
      <c:valAx>
        <c:axId val="410772768"/>
        <c:scaling>
          <c:orientation val="minMax"/>
        </c:scaling>
        <c:delete val="1"/>
        <c:axPos val="b"/>
        <c:numFmt formatCode="0%" sourceLinked="1"/>
        <c:majorTickMark val="none"/>
        <c:minorTickMark val="none"/>
        <c:tickLblPos val="nextTo"/>
        <c:crossAx val="41077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Likely/Very Likely</c:v>
                </c:pt>
              </c:strCache>
            </c:strRef>
          </c:tx>
          <c:spPr>
            <a:solidFill>
              <a:srgbClr val="FFB700"/>
            </a:solidFill>
            <a:ln>
              <a:noFill/>
            </a:ln>
            <a:effectLst>
              <a:outerShdw blurRad="127000" dist="25400" dir="2700000" algn="ctr" rotWithShape="0">
                <a:schemeClr val="tx1">
                  <a:lumMod val="50000"/>
                  <a:lumOff val="50000"/>
                  <a:alpha val="40000"/>
                </a:scheme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Exo" panose="02000503000000000000"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Software Development Lifecycle</c:v>
                </c:pt>
                <c:pt idx="1">
                  <c:v>Business Process Management</c:v>
                </c:pt>
                <c:pt idx="2">
                  <c:v>Application Portfolio Management</c:v>
                </c:pt>
              </c:strCache>
            </c:strRef>
          </c:cat>
          <c:val>
            <c:numRef>
              <c:f>Sheet1!$B$2:$B$4</c:f>
              <c:numCache>
                <c:formatCode>0%</c:formatCode>
                <c:ptCount val="3"/>
                <c:pt idx="0">
                  <c:v>-0.25</c:v>
                </c:pt>
                <c:pt idx="1">
                  <c:v>0.04</c:v>
                </c:pt>
                <c:pt idx="2">
                  <c:v>0.13</c:v>
                </c:pt>
              </c:numCache>
            </c:numRef>
          </c:val>
          <c:extLst>
            <c:ext xmlns:c16="http://schemas.microsoft.com/office/drawing/2014/chart" uri="{C3380CC4-5D6E-409C-BE32-E72D297353CC}">
              <c16:uniqueId val="{00000000-378F-433D-A154-6578AAB89C2D}"/>
            </c:ext>
          </c:extLst>
        </c:ser>
        <c:dLbls>
          <c:dLblPos val="ctr"/>
          <c:showLegendKey val="0"/>
          <c:showVal val="1"/>
          <c:showCatName val="0"/>
          <c:showSerName val="0"/>
          <c:showPercent val="0"/>
          <c:showBubbleSize val="0"/>
        </c:dLbls>
        <c:gapWidth val="60"/>
        <c:overlap val="100"/>
        <c:axId val="410771936"/>
        <c:axId val="410772768"/>
      </c:barChart>
      <c:catAx>
        <c:axId val="4107719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crossAx val="410772768"/>
        <c:crosses val="autoZero"/>
        <c:auto val="1"/>
        <c:lblAlgn val="ctr"/>
        <c:lblOffset val="100"/>
        <c:noMultiLvlLbl val="0"/>
      </c:catAx>
      <c:valAx>
        <c:axId val="410772768"/>
        <c:scaling>
          <c:orientation val="minMax"/>
        </c:scaling>
        <c:delete val="1"/>
        <c:axPos val="b"/>
        <c:numFmt formatCode="0%" sourceLinked="1"/>
        <c:majorTickMark val="none"/>
        <c:minorTickMark val="none"/>
        <c:tickLblPos val="nextTo"/>
        <c:crossAx val="41077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BD333F-3F0F-489D-AB5F-1FF154BCE593}" type="doc">
      <dgm:prSet loTypeId="urn:microsoft.com/office/officeart/2005/8/layout/equation1" loCatId="process" qsTypeId="urn:microsoft.com/office/officeart/2005/8/quickstyle/simple1" qsCatId="simple" csTypeId="urn:microsoft.com/office/officeart/2005/8/colors/accent1_2" csCatId="accent1" phldr="1"/>
      <dgm:spPr/>
    </dgm:pt>
    <dgm:pt modelId="{C6346C1E-D4D5-4D39-9056-5B8C9E802909}">
      <dgm:prSet phldrT="[Text]"/>
      <dgm:spPr/>
      <dgm:t>
        <a:bodyPr/>
        <a:lstStyle/>
        <a:p>
          <a:r>
            <a:rPr lang="en-US" b="0" i="0" dirty="0">
              <a:latin typeface="Montserrat Light" pitchFamily="2" charset="77"/>
            </a:rPr>
            <a:t>Product</a:t>
          </a:r>
          <a:endParaRPr lang="en-CA" b="0" i="0" dirty="0">
            <a:latin typeface="Montserrat Light" pitchFamily="2" charset="77"/>
          </a:endParaRPr>
        </a:p>
      </dgm:t>
    </dgm:pt>
    <dgm:pt modelId="{D0D33DAF-EC8E-4742-816B-BA46D1623978}" type="parTrans" cxnId="{086ABBAF-392E-4469-A8CF-A02123125CA3}">
      <dgm:prSet/>
      <dgm:spPr/>
      <dgm:t>
        <a:bodyPr/>
        <a:lstStyle/>
        <a:p>
          <a:endParaRPr lang="en-CA"/>
        </a:p>
      </dgm:t>
    </dgm:pt>
    <dgm:pt modelId="{9EE6F8FC-0596-4120-81A9-D9B7F339BA50}" type="sibTrans" cxnId="{086ABBAF-392E-4469-A8CF-A02123125CA3}">
      <dgm:prSet/>
      <dgm:spPr/>
      <dgm:t>
        <a:bodyPr/>
        <a:lstStyle/>
        <a:p>
          <a:endParaRPr lang="en-CA"/>
        </a:p>
      </dgm:t>
    </dgm:pt>
    <dgm:pt modelId="{43F8CA1B-12FE-41A2-9C45-3BB875A88926}">
      <dgm:prSet phldrT="[Text]"/>
      <dgm:spPr/>
      <dgm:t>
        <a:bodyPr/>
        <a:lstStyle/>
        <a:p>
          <a:r>
            <a:rPr lang="en-US" b="0" i="0" dirty="0">
              <a:latin typeface="Montserrat Light" pitchFamily="2" charset="77"/>
            </a:rPr>
            <a:t>Agile</a:t>
          </a:r>
          <a:endParaRPr lang="en-CA" b="0" i="0" dirty="0">
            <a:latin typeface="Montserrat Light" pitchFamily="2" charset="77"/>
          </a:endParaRPr>
        </a:p>
      </dgm:t>
    </dgm:pt>
    <dgm:pt modelId="{F9EBBB26-C893-4993-846C-A8187444A7AA}" type="parTrans" cxnId="{89A92D7E-1A5D-4867-88B8-8C4E8E3AE74A}">
      <dgm:prSet/>
      <dgm:spPr/>
      <dgm:t>
        <a:bodyPr/>
        <a:lstStyle/>
        <a:p>
          <a:endParaRPr lang="en-CA"/>
        </a:p>
      </dgm:t>
    </dgm:pt>
    <dgm:pt modelId="{34409BF9-7A6F-4F97-A6FC-93BC881BEDA1}" type="sibTrans" cxnId="{89A92D7E-1A5D-4867-88B8-8C4E8E3AE74A}">
      <dgm:prSet/>
      <dgm:spPr/>
      <dgm:t>
        <a:bodyPr/>
        <a:lstStyle/>
        <a:p>
          <a:endParaRPr lang="en-CA"/>
        </a:p>
      </dgm:t>
    </dgm:pt>
    <dgm:pt modelId="{A21D50B3-264C-474B-8D00-2F1111956FBB}">
      <dgm:prSet phldrT="[Text]"/>
      <dgm:spPr/>
      <dgm:t>
        <a:bodyPr/>
        <a:lstStyle/>
        <a:p>
          <a:r>
            <a:rPr lang="en-US" b="0" i="0">
              <a:latin typeface="Montserrat Light" pitchFamily="2" charset="77"/>
            </a:rPr>
            <a:t>Digital Delivery Umbrella</a:t>
          </a:r>
          <a:endParaRPr lang="en-CA" b="0" i="0" dirty="0">
            <a:latin typeface="Montserrat Light" pitchFamily="2" charset="77"/>
          </a:endParaRPr>
        </a:p>
      </dgm:t>
    </dgm:pt>
    <dgm:pt modelId="{482CFE4A-F0B3-4D96-8A2F-0FE48D2B37CA}" type="parTrans" cxnId="{DF0FB454-9C65-4B0E-972D-2D6899E1F983}">
      <dgm:prSet/>
      <dgm:spPr/>
      <dgm:t>
        <a:bodyPr/>
        <a:lstStyle/>
        <a:p>
          <a:endParaRPr lang="en-CA"/>
        </a:p>
      </dgm:t>
    </dgm:pt>
    <dgm:pt modelId="{0F48AE58-97AD-485F-A6F2-BFC8FCC03F4B}" type="sibTrans" cxnId="{DF0FB454-9C65-4B0E-972D-2D6899E1F983}">
      <dgm:prSet/>
      <dgm:spPr/>
      <dgm:t>
        <a:bodyPr/>
        <a:lstStyle/>
        <a:p>
          <a:endParaRPr lang="en-CA"/>
        </a:p>
      </dgm:t>
    </dgm:pt>
    <dgm:pt modelId="{361748CB-F055-4CCC-865C-0601D50D3BE1}">
      <dgm:prSet phldrT="[Text]"/>
      <dgm:spPr/>
      <dgm:t>
        <a:bodyPr/>
        <a:lstStyle/>
        <a:p>
          <a:r>
            <a:rPr lang="en-US" b="0" i="0">
              <a:latin typeface="Montserrat Light" pitchFamily="2" charset="77"/>
            </a:rPr>
            <a:t>DevOps</a:t>
          </a:r>
          <a:endParaRPr lang="en-CA" b="0" i="0" dirty="0">
            <a:latin typeface="Montserrat Light" pitchFamily="2" charset="77"/>
          </a:endParaRPr>
        </a:p>
      </dgm:t>
    </dgm:pt>
    <dgm:pt modelId="{3F47C68C-027C-4A1F-A7DA-0EF9F9A15B1D}" type="parTrans" cxnId="{CF7CBB5F-C394-46FB-AA13-21B4A24F9C0A}">
      <dgm:prSet/>
      <dgm:spPr/>
      <dgm:t>
        <a:bodyPr/>
        <a:lstStyle/>
        <a:p>
          <a:endParaRPr lang="en-CA"/>
        </a:p>
      </dgm:t>
    </dgm:pt>
    <dgm:pt modelId="{673050A7-E8BE-403F-A2D6-E1FF49D19D7F}" type="sibTrans" cxnId="{CF7CBB5F-C394-46FB-AA13-21B4A24F9C0A}">
      <dgm:prSet/>
      <dgm:spPr/>
      <dgm:t>
        <a:bodyPr/>
        <a:lstStyle/>
        <a:p>
          <a:endParaRPr lang="en-CA"/>
        </a:p>
      </dgm:t>
    </dgm:pt>
    <dgm:pt modelId="{E6702142-ED06-4599-BAF8-D1893A9554B5}" type="pres">
      <dgm:prSet presAssocID="{0EBD333F-3F0F-489D-AB5F-1FF154BCE593}" presName="linearFlow" presStyleCnt="0">
        <dgm:presLayoutVars>
          <dgm:dir/>
          <dgm:resizeHandles val="exact"/>
        </dgm:presLayoutVars>
      </dgm:prSet>
      <dgm:spPr/>
    </dgm:pt>
    <dgm:pt modelId="{92F1C477-1053-4E91-924A-97886539157A}" type="pres">
      <dgm:prSet presAssocID="{C6346C1E-D4D5-4D39-9056-5B8C9E802909}" presName="node" presStyleLbl="node1" presStyleIdx="0" presStyleCnt="4">
        <dgm:presLayoutVars>
          <dgm:bulletEnabled val="1"/>
        </dgm:presLayoutVars>
      </dgm:prSet>
      <dgm:spPr/>
    </dgm:pt>
    <dgm:pt modelId="{BD7538C8-0F38-4391-ACCF-CEF8104C2FAA}" type="pres">
      <dgm:prSet presAssocID="{9EE6F8FC-0596-4120-81A9-D9B7F339BA50}" presName="spacerL" presStyleCnt="0"/>
      <dgm:spPr/>
    </dgm:pt>
    <dgm:pt modelId="{D369DD45-EAA4-456F-82F4-D822470657D5}" type="pres">
      <dgm:prSet presAssocID="{9EE6F8FC-0596-4120-81A9-D9B7F339BA50}" presName="sibTrans" presStyleLbl="sibTrans2D1" presStyleIdx="0" presStyleCnt="3"/>
      <dgm:spPr/>
    </dgm:pt>
    <dgm:pt modelId="{01412D34-BF2D-4AAD-89F7-4EEFA4C67785}" type="pres">
      <dgm:prSet presAssocID="{9EE6F8FC-0596-4120-81A9-D9B7F339BA50}" presName="spacerR" presStyleCnt="0"/>
      <dgm:spPr/>
    </dgm:pt>
    <dgm:pt modelId="{1F2748AC-57E0-43D1-BC58-A16DDEF0E999}" type="pres">
      <dgm:prSet presAssocID="{43F8CA1B-12FE-41A2-9C45-3BB875A88926}" presName="node" presStyleLbl="node1" presStyleIdx="1" presStyleCnt="4">
        <dgm:presLayoutVars>
          <dgm:bulletEnabled val="1"/>
        </dgm:presLayoutVars>
      </dgm:prSet>
      <dgm:spPr/>
    </dgm:pt>
    <dgm:pt modelId="{E7DC4191-5069-4C07-824E-B560A7B3C552}" type="pres">
      <dgm:prSet presAssocID="{34409BF9-7A6F-4F97-A6FC-93BC881BEDA1}" presName="spacerL" presStyleCnt="0"/>
      <dgm:spPr/>
    </dgm:pt>
    <dgm:pt modelId="{9F693857-67C0-4B5D-B72E-FD15024DCE7F}" type="pres">
      <dgm:prSet presAssocID="{34409BF9-7A6F-4F97-A6FC-93BC881BEDA1}" presName="sibTrans" presStyleLbl="sibTrans2D1" presStyleIdx="1" presStyleCnt="3"/>
      <dgm:spPr/>
    </dgm:pt>
    <dgm:pt modelId="{5F9B239D-DF4B-487E-B403-07A103A10650}" type="pres">
      <dgm:prSet presAssocID="{34409BF9-7A6F-4F97-A6FC-93BC881BEDA1}" presName="spacerR" presStyleCnt="0"/>
      <dgm:spPr/>
    </dgm:pt>
    <dgm:pt modelId="{3BA9A971-7EE6-45CB-8EEE-087D0C862077}" type="pres">
      <dgm:prSet presAssocID="{361748CB-F055-4CCC-865C-0601D50D3BE1}" presName="node" presStyleLbl="node1" presStyleIdx="2" presStyleCnt="4">
        <dgm:presLayoutVars>
          <dgm:bulletEnabled val="1"/>
        </dgm:presLayoutVars>
      </dgm:prSet>
      <dgm:spPr/>
    </dgm:pt>
    <dgm:pt modelId="{548E54B4-43E5-4EB3-8A1D-84FDA6131F72}" type="pres">
      <dgm:prSet presAssocID="{673050A7-E8BE-403F-A2D6-E1FF49D19D7F}" presName="spacerL" presStyleCnt="0"/>
      <dgm:spPr/>
    </dgm:pt>
    <dgm:pt modelId="{3070F749-8D2D-40B0-8613-985989D50C2F}" type="pres">
      <dgm:prSet presAssocID="{673050A7-E8BE-403F-A2D6-E1FF49D19D7F}" presName="sibTrans" presStyleLbl="sibTrans2D1" presStyleIdx="2" presStyleCnt="3"/>
      <dgm:spPr/>
    </dgm:pt>
    <dgm:pt modelId="{686D8812-4705-4437-9E26-FCCC1599059E}" type="pres">
      <dgm:prSet presAssocID="{673050A7-E8BE-403F-A2D6-E1FF49D19D7F}" presName="spacerR" presStyleCnt="0"/>
      <dgm:spPr/>
    </dgm:pt>
    <dgm:pt modelId="{0BE5EEDD-321E-4E57-B451-2FD5D952A2FD}" type="pres">
      <dgm:prSet presAssocID="{A21D50B3-264C-474B-8D00-2F1111956FBB}" presName="node" presStyleLbl="node1" presStyleIdx="3" presStyleCnt="4">
        <dgm:presLayoutVars>
          <dgm:bulletEnabled val="1"/>
        </dgm:presLayoutVars>
      </dgm:prSet>
      <dgm:spPr/>
    </dgm:pt>
  </dgm:ptLst>
  <dgm:cxnLst>
    <dgm:cxn modelId="{837B8B3C-1A52-425A-B8F0-0F0A3E9C8F3C}" type="presOf" srcId="{673050A7-E8BE-403F-A2D6-E1FF49D19D7F}" destId="{3070F749-8D2D-40B0-8613-985989D50C2F}" srcOrd="0" destOrd="0" presId="urn:microsoft.com/office/officeart/2005/8/layout/equation1"/>
    <dgm:cxn modelId="{CF7CBB5F-C394-46FB-AA13-21B4A24F9C0A}" srcId="{0EBD333F-3F0F-489D-AB5F-1FF154BCE593}" destId="{361748CB-F055-4CCC-865C-0601D50D3BE1}" srcOrd="2" destOrd="0" parTransId="{3F47C68C-027C-4A1F-A7DA-0EF9F9A15B1D}" sibTransId="{673050A7-E8BE-403F-A2D6-E1FF49D19D7F}"/>
    <dgm:cxn modelId="{3098CF4E-774B-4A6E-8CD3-326D69743AA7}" type="presOf" srcId="{43F8CA1B-12FE-41A2-9C45-3BB875A88926}" destId="{1F2748AC-57E0-43D1-BC58-A16DDEF0E999}" srcOrd="0" destOrd="0" presId="urn:microsoft.com/office/officeart/2005/8/layout/equation1"/>
    <dgm:cxn modelId="{DF0FB454-9C65-4B0E-972D-2D6899E1F983}" srcId="{0EBD333F-3F0F-489D-AB5F-1FF154BCE593}" destId="{A21D50B3-264C-474B-8D00-2F1111956FBB}" srcOrd="3" destOrd="0" parTransId="{482CFE4A-F0B3-4D96-8A2F-0FE48D2B37CA}" sibTransId="{0F48AE58-97AD-485F-A6F2-BFC8FCC03F4B}"/>
    <dgm:cxn modelId="{89A92D7E-1A5D-4867-88B8-8C4E8E3AE74A}" srcId="{0EBD333F-3F0F-489D-AB5F-1FF154BCE593}" destId="{43F8CA1B-12FE-41A2-9C45-3BB875A88926}" srcOrd="1" destOrd="0" parTransId="{F9EBBB26-C893-4993-846C-A8187444A7AA}" sibTransId="{34409BF9-7A6F-4F97-A6FC-93BC881BEDA1}"/>
    <dgm:cxn modelId="{09365987-6CFE-4B36-9ABE-955B2D8A333E}" type="presOf" srcId="{9EE6F8FC-0596-4120-81A9-D9B7F339BA50}" destId="{D369DD45-EAA4-456F-82F4-D822470657D5}" srcOrd="0" destOrd="0" presId="urn:microsoft.com/office/officeart/2005/8/layout/equation1"/>
    <dgm:cxn modelId="{65CD688E-0062-47D1-AE27-FAAD3CA8422E}" type="presOf" srcId="{C6346C1E-D4D5-4D39-9056-5B8C9E802909}" destId="{92F1C477-1053-4E91-924A-97886539157A}" srcOrd="0" destOrd="0" presId="urn:microsoft.com/office/officeart/2005/8/layout/equation1"/>
    <dgm:cxn modelId="{3CA2E690-9DA7-4B0F-9BB3-A38CAD3EB124}" type="presOf" srcId="{A21D50B3-264C-474B-8D00-2F1111956FBB}" destId="{0BE5EEDD-321E-4E57-B451-2FD5D952A2FD}" srcOrd="0" destOrd="0" presId="urn:microsoft.com/office/officeart/2005/8/layout/equation1"/>
    <dgm:cxn modelId="{2A14009F-4280-4419-A457-D2F0D06DB3E0}" type="presOf" srcId="{0EBD333F-3F0F-489D-AB5F-1FF154BCE593}" destId="{E6702142-ED06-4599-BAF8-D1893A9554B5}" srcOrd="0" destOrd="0" presId="urn:microsoft.com/office/officeart/2005/8/layout/equation1"/>
    <dgm:cxn modelId="{086ABBAF-392E-4469-A8CF-A02123125CA3}" srcId="{0EBD333F-3F0F-489D-AB5F-1FF154BCE593}" destId="{C6346C1E-D4D5-4D39-9056-5B8C9E802909}" srcOrd="0" destOrd="0" parTransId="{D0D33DAF-EC8E-4742-816B-BA46D1623978}" sibTransId="{9EE6F8FC-0596-4120-81A9-D9B7F339BA50}"/>
    <dgm:cxn modelId="{3BB5D2E7-CDCD-4005-B106-22952EFFCAAA}" type="presOf" srcId="{34409BF9-7A6F-4F97-A6FC-93BC881BEDA1}" destId="{9F693857-67C0-4B5D-B72E-FD15024DCE7F}" srcOrd="0" destOrd="0" presId="urn:microsoft.com/office/officeart/2005/8/layout/equation1"/>
    <dgm:cxn modelId="{8F0EB4F8-88E3-4A74-AF1A-15100887082D}" type="presOf" srcId="{361748CB-F055-4CCC-865C-0601D50D3BE1}" destId="{3BA9A971-7EE6-45CB-8EEE-087D0C862077}" srcOrd="0" destOrd="0" presId="urn:microsoft.com/office/officeart/2005/8/layout/equation1"/>
    <dgm:cxn modelId="{A69BB506-31BB-4FF6-ACFB-557E8890C28B}" type="presParOf" srcId="{E6702142-ED06-4599-BAF8-D1893A9554B5}" destId="{92F1C477-1053-4E91-924A-97886539157A}" srcOrd="0" destOrd="0" presId="urn:microsoft.com/office/officeart/2005/8/layout/equation1"/>
    <dgm:cxn modelId="{9002BBDE-F47D-4694-9505-95A5A7CBA12F}" type="presParOf" srcId="{E6702142-ED06-4599-BAF8-D1893A9554B5}" destId="{BD7538C8-0F38-4391-ACCF-CEF8104C2FAA}" srcOrd="1" destOrd="0" presId="urn:microsoft.com/office/officeart/2005/8/layout/equation1"/>
    <dgm:cxn modelId="{FC9F592C-CEEA-4A37-BE2F-1CB179ED12FC}" type="presParOf" srcId="{E6702142-ED06-4599-BAF8-D1893A9554B5}" destId="{D369DD45-EAA4-456F-82F4-D822470657D5}" srcOrd="2" destOrd="0" presId="urn:microsoft.com/office/officeart/2005/8/layout/equation1"/>
    <dgm:cxn modelId="{D58725C1-118F-44AB-9D23-4498987D3D8F}" type="presParOf" srcId="{E6702142-ED06-4599-BAF8-D1893A9554B5}" destId="{01412D34-BF2D-4AAD-89F7-4EEFA4C67785}" srcOrd="3" destOrd="0" presId="urn:microsoft.com/office/officeart/2005/8/layout/equation1"/>
    <dgm:cxn modelId="{28268863-1D53-4646-80A5-2E2B21979611}" type="presParOf" srcId="{E6702142-ED06-4599-BAF8-D1893A9554B5}" destId="{1F2748AC-57E0-43D1-BC58-A16DDEF0E999}" srcOrd="4" destOrd="0" presId="urn:microsoft.com/office/officeart/2005/8/layout/equation1"/>
    <dgm:cxn modelId="{0FABC96E-F0AA-4B86-858B-C7B1F4A17944}" type="presParOf" srcId="{E6702142-ED06-4599-BAF8-D1893A9554B5}" destId="{E7DC4191-5069-4C07-824E-B560A7B3C552}" srcOrd="5" destOrd="0" presId="urn:microsoft.com/office/officeart/2005/8/layout/equation1"/>
    <dgm:cxn modelId="{5137D120-CA7B-4FC9-A6EF-2A6B89E58876}" type="presParOf" srcId="{E6702142-ED06-4599-BAF8-D1893A9554B5}" destId="{9F693857-67C0-4B5D-B72E-FD15024DCE7F}" srcOrd="6" destOrd="0" presId="urn:microsoft.com/office/officeart/2005/8/layout/equation1"/>
    <dgm:cxn modelId="{CEBC1328-86D6-40AF-B5CA-1C4A5B3EE18C}" type="presParOf" srcId="{E6702142-ED06-4599-BAF8-D1893A9554B5}" destId="{5F9B239D-DF4B-487E-B403-07A103A10650}" srcOrd="7" destOrd="0" presId="urn:microsoft.com/office/officeart/2005/8/layout/equation1"/>
    <dgm:cxn modelId="{099AB003-EBEC-418C-99B9-16B0A98153A5}" type="presParOf" srcId="{E6702142-ED06-4599-BAF8-D1893A9554B5}" destId="{3BA9A971-7EE6-45CB-8EEE-087D0C862077}" srcOrd="8" destOrd="0" presId="urn:microsoft.com/office/officeart/2005/8/layout/equation1"/>
    <dgm:cxn modelId="{6B46A622-ADAC-4918-BC6E-C2C091C01E75}" type="presParOf" srcId="{E6702142-ED06-4599-BAF8-D1893A9554B5}" destId="{548E54B4-43E5-4EB3-8A1D-84FDA6131F72}" srcOrd="9" destOrd="0" presId="urn:microsoft.com/office/officeart/2005/8/layout/equation1"/>
    <dgm:cxn modelId="{2B1E0F02-A9E7-4926-A7B7-C18EA8345E14}" type="presParOf" srcId="{E6702142-ED06-4599-BAF8-D1893A9554B5}" destId="{3070F749-8D2D-40B0-8613-985989D50C2F}" srcOrd="10" destOrd="0" presId="urn:microsoft.com/office/officeart/2005/8/layout/equation1"/>
    <dgm:cxn modelId="{344A26EE-EAC9-40CB-96AA-6793D97C2184}" type="presParOf" srcId="{E6702142-ED06-4599-BAF8-D1893A9554B5}" destId="{686D8812-4705-4437-9E26-FCCC1599059E}" srcOrd="11" destOrd="0" presId="urn:microsoft.com/office/officeart/2005/8/layout/equation1"/>
    <dgm:cxn modelId="{4DA6E2EA-C13F-4631-87C0-6B0EEDC9BDB7}" type="presParOf" srcId="{E6702142-ED06-4599-BAF8-D1893A9554B5}" destId="{0BE5EEDD-321E-4E57-B451-2FD5D952A2FD}"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1C477-1053-4E91-924A-97886539157A}">
      <dsp:nvSpPr>
        <dsp:cNvPr id="0" name=""/>
        <dsp:cNvSpPr/>
      </dsp:nvSpPr>
      <dsp:spPr>
        <a:xfrm>
          <a:off x="4433" y="2105176"/>
          <a:ext cx="1231647" cy="12316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Montserrat Light" pitchFamily="2" charset="77"/>
            </a:rPr>
            <a:t>Product</a:t>
          </a:r>
          <a:endParaRPr lang="en-CA" sz="1400" b="0" i="0" kern="1200" dirty="0">
            <a:latin typeface="Montserrat Light" pitchFamily="2" charset="77"/>
          </a:endParaRPr>
        </a:p>
      </dsp:txBody>
      <dsp:txXfrm>
        <a:off x="184804" y="2285547"/>
        <a:ext cx="870905" cy="870905"/>
      </dsp:txXfrm>
    </dsp:sp>
    <dsp:sp modelId="{D369DD45-EAA4-456F-82F4-D822470657D5}">
      <dsp:nvSpPr>
        <dsp:cNvPr id="0" name=""/>
        <dsp:cNvSpPr/>
      </dsp:nvSpPr>
      <dsp:spPr>
        <a:xfrm>
          <a:off x="1336090" y="2363822"/>
          <a:ext cx="714355" cy="71435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dsp:txBody>
      <dsp:txXfrm>
        <a:off x="1430778" y="2636991"/>
        <a:ext cx="524979" cy="168017"/>
      </dsp:txXfrm>
    </dsp:sp>
    <dsp:sp modelId="{1F2748AC-57E0-43D1-BC58-A16DDEF0E999}">
      <dsp:nvSpPr>
        <dsp:cNvPr id="0" name=""/>
        <dsp:cNvSpPr/>
      </dsp:nvSpPr>
      <dsp:spPr>
        <a:xfrm>
          <a:off x="2150455" y="2105176"/>
          <a:ext cx="1231647" cy="12316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Montserrat Light" pitchFamily="2" charset="77"/>
            </a:rPr>
            <a:t>Agile</a:t>
          </a:r>
          <a:endParaRPr lang="en-CA" sz="1400" b="0" i="0" kern="1200" dirty="0">
            <a:latin typeface="Montserrat Light" pitchFamily="2" charset="77"/>
          </a:endParaRPr>
        </a:p>
      </dsp:txBody>
      <dsp:txXfrm>
        <a:off x="2330826" y="2285547"/>
        <a:ext cx="870905" cy="870905"/>
      </dsp:txXfrm>
    </dsp:sp>
    <dsp:sp modelId="{9F693857-67C0-4B5D-B72E-FD15024DCE7F}">
      <dsp:nvSpPr>
        <dsp:cNvPr id="0" name=""/>
        <dsp:cNvSpPr/>
      </dsp:nvSpPr>
      <dsp:spPr>
        <a:xfrm>
          <a:off x="3482112" y="2363822"/>
          <a:ext cx="714355" cy="71435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dsp:txBody>
      <dsp:txXfrm>
        <a:off x="3576800" y="2636991"/>
        <a:ext cx="524979" cy="168017"/>
      </dsp:txXfrm>
    </dsp:sp>
    <dsp:sp modelId="{3BA9A971-7EE6-45CB-8EEE-087D0C862077}">
      <dsp:nvSpPr>
        <dsp:cNvPr id="0" name=""/>
        <dsp:cNvSpPr/>
      </dsp:nvSpPr>
      <dsp:spPr>
        <a:xfrm>
          <a:off x="4296478" y="2105176"/>
          <a:ext cx="1231647" cy="12316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Montserrat Light" pitchFamily="2" charset="77"/>
            </a:rPr>
            <a:t>DevOps</a:t>
          </a:r>
          <a:endParaRPr lang="en-CA" sz="1400" b="0" i="0" kern="1200" dirty="0">
            <a:latin typeface="Montserrat Light" pitchFamily="2" charset="77"/>
          </a:endParaRPr>
        </a:p>
      </dsp:txBody>
      <dsp:txXfrm>
        <a:off x="4476849" y="2285547"/>
        <a:ext cx="870905" cy="870905"/>
      </dsp:txXfrm>
    </dsp:sp>
    <dsp:sp modelId="{3070F749-8D2D-40B0-8613-985989D50C2F}">
      <dsp:nvSpPr>
        <dsp:cNvPr id="0" name=""/>
        <dsp:cNvSpPr/>
      </dsp:nvSpPr>
      <dsp:spPr>
        <a:xfrm>
          <a:off x="5628135" y="2363822"/>
          <a:ext cx="714355" cy="714355"/>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CA" sz="1100" kern="1200"/>
        </a:p>
      </dsp:txBody>
      <dsp:txXfrm>
        <a:off x="5722823" y="2510979"/>
        <a:ext cx="524979" cy="420041"/>
      </dsp:txXfrm>
    </dsp:sp>
    <dsp:sp modelId="{0BE5EEDD-321E-4E57-B451-2FD5D952A2FD}">
      <dsp:nvSpPr>
        <dsp:cNvPr id="0" name=""/>
        <dsp:cNvSpPr/>
      </dsp:nvSpPr>
      <dsp:spPr>
        <a:xfrm>
          <a:off x="6442500" y="2105176"/>
          <a:ext cx="1231647" cy="12316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a:latin typeface="Montserrat Light" pitchFamily="2" charset="77"/>
            </a:rPr>
            <a:t>Digital Delivery Umbrella</a:t>
          </a:r>
          <a:endParaRPr lang="en-CA" sz="1400" b="0" i="0" kern="1200" dirty="0">
            <a:latin typeface="Montserrat Light" pitchFamily="2" charset="77"/>
          </a:endParaRPr>
        </a:p>
      </dsp:txBody>
      <dsp:txXfrm>
        <a:off x="6622871" y="2285547"/>
        <a:ext cx="870905" cy="87090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pitchFamily="2" charset="0"/>
              </a:defRPr>
            </a:lvl1pPr>
          </a:lstStyle>
          <a:p>
            <a:fld id="{9CFF46E2-FEC3-884E-BAF8-F035E79C5F53}" type="datetimeFigureOut">
              <a:rPr lang="en-US" smtClean="0"/>
              <a:pPr/>
              <a:t>4/27/2022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2F127CCE-5FE9-FD45-AF8F-9710F0EF16C1}" type="slidenum">
              <a:rPr lang="en-US" smtClean="0"/>
              <a:pPr/>
              <a:t>‹#›</a:t>
            </a:fld>
            <a:endParaRPr lang="en-US" dirty="0"/>
          </a:p>
        </p:txBody>
      </p:sp>
    </p:spTree>
    <p:extLst>
      <p:ext uri="{BB962C8B-B14F-4D97-AF65-F5344CB8AC3E}">
        <p14:creationId xmlns:p14="http://schemas.microsoft.com/office/powerpoint/2010/main" val="271135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F99CC95-78A5-4FB4-8A6C-E204328D7B6B}" type="slidenum">
              <a:rPr lang="en-CA" smtClean="0"/>
              <a:t>4</a:t>
            </a:fld>
            <a:endParaRPr lang="en-CA"/>
          </a:p>
        </p:txBody>
      </p:sp>
    </p:spTree>
    <p:extLst>
      <p:ext uri="{BB962C8B-B14F-4D97-AF65-F5344CB8AC3E}">
        <p14:creationId xmlns:p14="http://schemas.microsoft.com/office/powerpoint/2010/main" val="409690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startAt="4"/>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CA"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239055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startAt="4"/>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CA"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61944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startAt="4"/>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CA"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291000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startAt="4"/>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CA"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2348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startAt="4"/>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CA"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30299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10000"/>
              </a:lnSpc>
              <a:buFont typeface="+mj-lt"/>
              <a:buAutoNum type="arabicPeriod" startAt="4"/>
            </a:pP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53BFD6-AD22-4252-A78F-C06E2F4C1B35}" type="slidenum">
              <a:rPr kumimoji="0" lang="en-CA" sz="120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358843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67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113628-FFEC-0D47-AF92-045D93E767AA}"/>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9" name="Freeform: Shape 28">
            <a:extLst>
              <a:ext uri="{FF2B5EF4-FFF2-40B4-BE49-F238E27FC236}">
                <a16:creationId xmlns:a16="http://schemas.microsoft.com/office/drawing/2014/main" id="{522E31DD-5289-45A9-AB5B-83874A2E4967}"/>
              </a:ext>
            </a:extLst>
          </p:cNvPr>
          <p:cNvSpPr/>
          <p:nvPr userDrawn="1"/>
        </p:nvSpPr>
        <p:spPr>
          <a:xfrm>
            <a:off x="8393005" y="1304804"/>
            <a:ext cx="3804693" cy="5553197"/>
          </a:xfrm>
          <a:custGeom>
            <a:avLst/>
            <a:gdLst>
              <a:gd name="connsiteX0" fmla="*/ 3358025 w 3804693"/>
              <a:gd name="connsiteY0" fmla="*/ 0 h 5553197"/>
              <a:gd name="connsiteX1" fmla="*/ 3701364 w 3804693"/>
              <a:gd name="connsiteY1" fmla="*/ 17337 h 5553197"/>
              <a:gd name="connsiteX2" fmla="*/ 3804693 w 3804693"/>
              <a:gd name="connsiteY2" fmla="*/ 33107 h 5553197"/>
              <a:gd name="connsiteX3" fmla="*/ 3804693 w 3804693"/>
              <a:gd name="connsiteY3" fmla="*/ 5553197 h 5553197"/>
              <a:gd name="connsiteX4" fmla="*/ 820574 w 3804693"/>
              <a:gd name="connsiteY4" fmla="*/ 5553197 h 5553197"/>
              <a:gd name="connsiteX5" fmla="*/ 766810 w 3804693"/>
              <a:gd name="connsiteY5" fmla="*/ 5494041 h 5553197"/>
              <a:gd name="connsiteX6" fmla="*/ 0 w 3804693"/>
              <a:gd name="connsiteY6" fmla="*/ 3358025 h 5553197"/>
              <a:gd name="connsiteX7" fmla="*/ 3358025 w 3804693"/>
              <a:gd name="connsiteY7" fmla="*/ 0 h 555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4693" h="5553197">
                <a:moveTo>
                  <a:pt x="3358025" y="0"/>
                </a:moveTo>
                <a:cubicBezTo>
                  <a:pt x="3473937" y="0"/>
                  <a:pt x="3588477" y="5873"/>
                  <a:pt x="3701364" y="17337"/>
                </a:cubicBezTo>
                <a:lnTo>
                  <a:pt x="3804693" y="33107"/>
                </a:lnTo>
                <a:lnTo>
                  <a:pt x="3804693" y="5553197"/>
                </a:lnTo>
                <a:lnTo>
                  <a:pt x="820574" y="5553197"/>
                </a:lnTo>
                <a:lnTo>
                  <a:pt x="766810" y="5494041"/>
                </a:lnTo>
                <a:cubicBezTo>
                  <a:pt x="287768" y="4913576"/>
                  <a:pt x="0" y="4169407"/>
                  <a:pt x="0" y="3358025"/>
                </a:cubicBezTo>
                <a:cubicBezTo>
                  <a:pt x="0" y="1503439"/>
                  <a:pt x="1503439" y="0"/>
                  <a:pt x="3358025"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31" name="Freeform: Shape 30">
            <a:extLst>
              <a:ext uri="{FF2B5EF4-FFF2-40B4-BE49-F238E27FC236}">
                <a16:creationId xmlns:a16="http://schemas.microsoft.com/office/drawing/2014/main" id="{D00EF96E-07C9-44BE-BA13-63A0C00FD956}"/>
              </a:ext>
            </a:extLst>
          </p:cNvPr>
          <p:cNvSpPr/>
          <p:nvPr userDrawn="1"/>
        </p:nvSpPr>
        <p:spPr>
          <a:xfrm>
            <a:off x="7986515" y="-4575"/>
            <a:ext cx="4208660" cy="4040389"/>
          </a:xfrm>
          <a:custGeom>
            <a:avLst/>
            <a:gdLst>
              <a:gd name="connsiteX0" fmla="*/ 1069600 w 4208660"/>
              <a:gd name="connsiteY0" fmla="*/ 0 h 4040389"/>
              <a:gd name="connsiteX1" fmla="*/ 3276499 w 4208660"/>
              <a:gd name="connsiteY1" fmla="*/ 0 h 4040389"/>
              <a:gd name="connsiteX2" fmla="*/ 3385686 w 4208660"/>
              <a:gd name="connsiteY2" fmla="*/ 68154 h 4040389"/>
              <a:gd name="connsiteX3" fmla="*/ 4172451 w 4208660"/>
              <a:gd name="connsiteY3" fmla="*/ 1023572 h 4040389"/>
              <a:gd name="connsiteX4" fmla="*/ 4208660 w 4208660"/>
              <a:gd name="connsiteY4" fmla="*/ 1122503 h 4040389"/>
              <a:gd name="connsiteX5" fmla="*/ 4208660 w 4208660"/>
              <a:gd name="connsiteY5" fmla="*/ 2615174 h 4040389"/>
              <a:gd name="connsiteX6" fmla="*/ 4172451 w 4208660"/>
              <a:gd name="connsiteY6" fmla="*/ 2714104 h 4040389"/>
              <a:gd name="connsiteX7" fmla="*/ 2171551 w 4208660"/>
              <a:gd name="connsiteY7" fmla="*/ 4040389 h 4040389"/>
              <a:gd name="connsiteX8" fmla="*/ 0 w 4208660"/>
              <a:gd name="connsiteY8" fmla="*/ 1868838 h 4040389"/>
              <a:gd name="connsiteX9" fmla="*/ 957416 w 4208660"/>
              <a:gd name="connsiteY9" fmla="*/ 68154 h 40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660" h="4040389">
                <a:moveTo>
                  <a:pt x="1069600" y="0"/>
                </a:moveTo>
                <a:lnTo>
                  <a:pt x="3276499" y="0"/>
                </a:lnTo>
                <a:lnTo>
                  <a:pt x="3385686" y="68154"/>
                </a:lnTo>
                <a:cubicBezTo>
                  <a:pt x="3732268" y="302300"/>
                  <a:pt x="4007621" y="633871"/>
                  <a:pt x="4172451" y="1023572"/>
                </a:cubicBezTo>
                <a:lnTo>
                  <a:pt x="4208660" y="1122503"/>
                </a:lnTo>
                <a:lnTo>
                  <a:pt x="4208660" y="2615174"/>
                </a:lnTo>
                <a:lnTo>
                  <a:pt x="4172451" y="2714104"/>
                </a:lnTo>
                <a:cubicBezTo>
                  <a:pt x="3842792" y="3493506"/>
                  <a:pt x="3071037" y="4040389"/>
                  <a:pt x="2171551" y="4040389"/>
                </a:cubicBezTo>
                <a:cubicBezTo>
                  <a:pt x="972236" y="4040389"/>
                  <a:pt x="0" y="3068153"/>
                  <a:pt x="0" y="1868838"/>
                </a:cubicBezTo>
                <a:cubicBezTo>
                  <a:pt x="0" y="1119266"/>
                  <a:pt x="379780" y="458397"/>
                  <a:pt x="957416" y="6815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rgbClr val="FFC000"/>
                </a:solidFill>
                <a:latin typeface="Roboto" panose="02000000000000000000" pitchFamily="2" charset="0"/>
                <a:ea typeface="Roboto" panose="02000000000000000000" pitchFamily="2" charset="0"/>
              </a:defRPr>
            </a:lvl1pPr>
          </a:lstStyle>
          <a:p>
            <a:pPr lvl="0"/>
            <a:r>
              <a:rPr lang="en-US"/>
              <a:t>##% statistic statistic</a:t>
            </a:r>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Montserrat" panose="00000500000000000000" pitchFamily="2" charset="0"/>
                <a:ea typeface="Roboto" panose="02000000000000000000" pitchFamily="2" charset="0"/>
              </a:defRPr>
            </a:lvl1pPr>
          </a:lstStyle>
          <a:p>
            <a:pPr lvl="0"/>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p:txBody>
      </p:sp>
      <p:sp>
        <p:nvSpPr>
          <p:cNvPr id="19" name="TextBox 18">
            <a:extLst>
              <a:ext uri="{FF2B5EF4-FFF2-40B4-BE49-F238E27FC236}">
                <a16:creationId xmlns:a16="http://schemas.microsoft.com/office/drawing/2014/main" id="{44B82371-132E-DE4D-8712-0C2E7923F72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20" name="TextBox 19">
            <a:extLst>
              <a:ext uri="{FF2B5EF4-FFF2-40B4-BE49-F238E27FC236}">
                <a16:creationId xmlns:a16="http://schemas.microsoft.com/office/drawing/2014/main" id="{0354A7F8-2795-0D47-9C08-1926DA5DA9CA}"/>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21" name="TextBox 20">
            <a:extLst>
              <a:ext uri="{FF2B5EF4-FFF2-40B4-BE49-F238E27FC236}">
                <a16:creationId xmlns:a16="http://schemas.microsoft.com/office/drawing/2014/main" id="{EA479933-FEDD-3243-A742-FC18ECE00EAF}"/>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56287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113628-FFEC-0D47-AF92-045D93E767AA}"/>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9" name="Freeform: Shape 28">
            <a:extLst>
              <a:ext uri="{FF2B5EF4-FFF2-40B4-BE49-F238E27FC236}">
                <a16:creationId xmlns:a16="http://schemas.microsoft.com/office/drawing/2014/main" id="{522E31DD-5289-45A9-AB5B-83874A2E4967}"/>
              </a:ext>
            </a:extLst>
          </p:cNvPr>
          <p:cNvSpPr/>
          <p:nvPr userDrawn="1"/>
        </p:nvSpPr>
        <p:spPr>
          <a:xfrm>
            <a:off x="8393005" y="1304803"/>
            <a:ext cx="3804693" cy="5553197"/>
          </a:xfrm>
          <a:custGeom>
            <a:avLst/>
            <a:gdLst>
              <a:gd name="connsiteX0" fmla="*/ 3358025 w 3804693"/>
              <a:gd name="connsiteY0" fmla="*/ 0 h 5553197"/>
              <a:gd name="connsiteX1" fmla="*/ 3701364 w 3804693"/>
              <a:gd name="connsiteY1" fmla="*/ 17337 h 5553197"/>
              <a:gd name="connsiteX2" fmla="*/ 3804693 w 3804693"/>
              <a:gd name="connsiteY2" fmla="*/ 33107 h 5553197"/>
              <a:gd name="connsiteX3" fmla="*/ 3804693 w 3804693"/>
              <a:gd name="connsiteY3" fmla="*/ 5553197 h 5553197"/>
              <a:gd name="connsiteX4" fmla="*/ 820574 w 3804693"/>
              <a:gd name="connsiteY4" fmla="*/ 5553197 h 5553197"/>
              <a:gd name="connsiteX5" fmla="*/ 766810 w 3804693"/>
              <a:gd name="connsiteY5" fmla="*/ 5494041 h 5553197"/>
              <a:gd name="connsiteX6" fmla="*/ 0 w 3804693"/>
              <a:gd name="connsiteY6" fmla="*/ 3358025 h 5553197"/>
              <a:gd name="connsiteX7" fmla="*/ 3358025 w 3804693"/>
              <a:gd name="connsiteY7" fmla="*/ 0 h 555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4693" h="5553197">
                <a:moveTo>
                  <a:pt x="3358025" y="0"/>
                </a:moveTo>
                <a:cubicBezTo>
                  <a:pt x="3473937" y="0"/>
                  <a:pt x="3588477" y="5873"/>
                  <a:pt x="3701364" y="17337"/>
                </a:cubicBezTo>
                <a:lnTo>
                  <a:pt x="3804693" y="33107"/>
                </a:lnTo>
                <a:lnTo>
                  <a:pt x="3804693" y="5553197"/>
                </a:lnTo>
                <a:lnTo>
                  <a:pt x="820574" y="5553197"/>
                </a:lnTo>
                <a:lnTo>
                  <a:pt x="766810" y="5494041"/>
                </a:lnTo>
                <a:cubicBezTo>
                  <a:pt x="287768" y="4913576"/>
                  <a:pt x="0" y="4169407"/>
                  <a:pt x="0" y="3358025"/>
                </a:cubicBezTo>
                <a:cubicBezTo>
                  <a:pt x="0" y="1503439"/>
                  <a:pt x="1503439" y="0"/>
                  <a:pt x="3358025" y="0"/>
                </a:cubicBezTo>
                <a:close/>
              </a:path>
            </a:pathLst>
          </a:custGeom>
          <a:solidFill>
            <a:srgbClr val="33B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31" name="Freeform: Shape 30">
            <a:extLst>
              <a:ext uri="{FF2B5EF4-FFF2-40B4-BE49-F238E27FC236}">
                <a16:creationId xmlns:a16="http://schemas.microsoft.com/office/drawing/2014/main" id="{D00EF96E-07C9-44BE-BA13-63A0C00FD956}"/>
              </a:ext>
            </a:extLst>
          </p:cNvPr>
          <p:cNvSpPr/>
          <p:nvPr userDrawn="1"/>
        </p:nvSpPr>
        <p:spPr>
          <a:xfrm>
            <a:off x="7986515" y="-4575"/>
            <a:ext cx="4208660" cy="4040389"/>
          </a:xfrm>
          <a:custGeom>
            <a:avLst/>
            <a:gdLst>
              <a:gd name="connsiteX0" fmla="*/ 1069600 w 4208660"/>
              <a:gd name="connsiteY0" fmla="*/ 0 h 4040389"/>
              <a:gd name="connsiteX1" fmla="*/ 3276499 w 4208660"/>
              <a:gd name="connsiteY1" fmla="*/ 0 h 4040389"/>
              <a:gd name="connsiteX2" fmla="*/ 3385686 w 4208660"/>
              <a:gd name="connsiteY2" fmla="*/ 68154 h 4040389"/>
              <a:gd name="connsiteX3" fmla="*/ 4172451 w 4208660"/>
              <a:gd name="connsiteY3" fmla="*/ 1023572 h 4040389"/>
              <a:gd name="connsiteX4" fmla="*/ 4208660 w 4208660"/>
              <a:gd name="connsiteY4" fmla="*/ 1122503 h 4040389"/>
              <a:gd name="connsiteX5" fmla="*/ 4208660 w 4208660"/>
              <a:gd name="connsiteY5" fmla="*/ 2615174 h 4040389"/>
              <a:gd name="connsiteX6" fmla="*/ 4172451 w 4208660"/>
              <a:gd name="connsiteY6" fmla="*/ 2714104 h 4040389"/>
              <a:gd name="connsiteX7" fmla="*/ 2171551 w 4208660"/>
              <a:gd name="connsiteY7" fmla="*/ 4040389 h 4040389"/>
              <a:gd name="connsiteX8" fmla="*/ 0 w 4208660"/>
              <a:gd name="connsiteY8" fmla="*/ 1868838 h 4040389"/>
              <a:gd name="connsiteX9" fmla="*/ 957416 w 4208660"/>
              <a:gd name="connsiteY9" fmla="*/ 68154 h 40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660" h="4040389">
                <a:moveTo>
                  <a:pt x="1069600" y="0"/>
                </a:moveTo>
                <a:lnTo>
                  <a:pt x="3276499" y="0"/>
                </a:lnTo>
                <a:lnTo>
                  <a:pt x="3385686" y="68154"/>
                </a:lnTo>
                <a:cubicBezTo>
                  <a:pt x="3732268" y="302300"/>
                  <a:pt x="4007621" y="633871"/>
                  <a:pt x="4172451" y="1023572"/>
                </a:cubicBezTo>
                <a:lnTo>
                  <a:pt x="4208660" y="1122503"/>
                </a:lnTo>
                <a:lnTo>
                  <a:pt x="4208660" y="2615174"/>
                </a:lnTo>
                <a:lnTo>
                  <a:pt x="4172451" y="2714104"/>
                </a:lnTo>
                <a:cubicBezTo>
                  <a:pt x="3842792" y="3493506"/>
                  <a:pt x="3071037" y="4040389"/>
                  <a:pt x="2171551" y="4040389"/>
                </a:cubicBezTo>
                <a:cubicBezTo>
                  <a:pt x="972236" y="4040389"/>
                  <a:pt x="0" y="3068153"/>
                  <a:pt x="0" y="1868838"/>
                </a:cubicBezTo>
                <a:cubicBezTo>
                  <a:pt x="0" y="1119266"/>
                  <a:pt x="379780" y="458397"/>
                  <a:pt x="957416" y="6815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rgbClr val="33BEFF"/>
                </a:solidFill>
                <a:latin typeface="Roboto" panose="02000000000000000000" pitchFamily="2" charset="0"/>
                <a:ea typeface="Roboto" panose="02000000000000000000" pitchFamily="2" charset="0"/>
              </a:defRPr>
            </a:lvl1pPr>
          </a:lstStyle>
          <a:p>
            <a:pPr lvl="0"/>
            <a:r>
              <a:rPr lang="en-US" dirty="0"/>
              <a:t>##% statistic </a:t>
            </a:r>
            <a:r>
              <a:rPr lang="en-US" dirty="0" err="1"/>
              <a:t>statistic</a:t>
            </a:r>
            <a:endParaRPr lang="en-US" dirty="0"/>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Montserrat" panose="00000500000000000000" pitchFamily="2" charset="0"/>
                <a:ea typeface="Roboto" panose="02000000000000000000" pitchFamily="2" charset="0"/>
              </a:defRPr>
            </a:lvl1pPr>
          </a:lstStyle>
          <a:p>
            <a:pPr lvl="0"/>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p:txBody>
      </p:sp>
      <p:sp>
        <p:nvSpPr>
          <p:cNvPr id="19" name="TextBox 18">
            <a:extLst>
              <a:ext uri="{FF2B5EF4-FFF2-40B4-BE49-F238E27FC236}">
                <a16:creationId xmlns:a16="http://schemas.microsoft.com/office/drawing/2014/main" id="{44B82371-132E-DE4D-8712-0C2E7923F72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20" name="TextBox 19">
            <a:extLst>
              <a:ext uri="{FF2B5EF4-FFF2-40B4-BE49-F238E27FC236}">
                <a16:creationId xmlns:a16="http://schemas.microsoft.com/office/drawing/2014/main" id="{0354A7F8-2795-0D47-9C08-1926DA5DA9CA}"/>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21" name="TextBox 20">
            <a:extLst>
              <a:ext uri="{FF2B5EF4-FFF2-40B4-BE49-F238E27FC236}">
                <a16:creationId xmlns:a16="http://schemas.microsoft.com/office/drawing/2014/main" id="{EA479933-FEDD-3243-A742-FC18ECE00EAF}"/>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128888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113628-FFEC-0D47-AF92-045D93E767AA}"/>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9" name="Freeform: Shape 28">
            <a:extLst>
              <a:ext uri="{FF2B5EF4-FFF2-40B4-BE49-F238E27FC236}">
                <a16:creationId xmlns:a16="http://schemas.microsoft.com/office/drawing/2014/main" id="{522E31DD-5289-45A9-AB5B-83874A2E4967}"/>
              </a:ext>
            </a:extLst>
          </p:cNvPr>
          <p:cNvSpPr/>
          <p:nvPr userDrawn="1"/>
        </p:nvSpPr>
        <p:spPr>
          <a:xfrm>
            <a:off x="8393005" y="1304803"/>
            <a:ext cx="3804693" cy="5553197"/>
          </a:xfrm>
          <a:custGeom>
            <a:avLst/>
            <a:gdLst>
              <a:gd name="connsiteX0" fmla="*/ 3358025 w 3804693"/>
              <a:gd name="connsiteY0" fmla="*/ 0 h 5553197"/>
              <a:gd name="connsiteX1" fmla="*/ 3701364 w 3804693"/>
              <a:gd name="connsiteY1" fmla="*/ 17337 h 5553197"/>
              <a:gd name="connsiteX2" fmla="*/ 3804693 w 3804693"/>
              <a:gd name="connsiteY2" fmla="*/ 33107 h 5553197"/>
              <a:gd name="connsiteX3" fmla="*/ 3804693 w 3804693"/>
              <a:gd name="connsiteY3" fmla="*/ 5553197 h 5553197"/>
              <a:gd name="connsiteX4" fmla="*/ 820574 w 3804693"/>
              <a:gd name="connsiteY4" fmla="*/ 5553197 h 5553197"/>
              <a:gd name="connsiteX5" fmla="*/ 766810 w 3804693"/>
              <a:gd name="connsiteY5" fmla="*/ 5494041 h 5553197"/>
              <a:gd name="connsiteX6" fmla="*/ 0 w 3804693"/>
              <a:gd name="connsiteY6" fmla="*/ 3358025 h 5553197"/>
              <a:gd name="connsiteX7" fmla="*/ 3358025 w 3804693"/>
              <a:gd name="connsiteY7" fmla="*/ 0 h 555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4693" h="5553197">
                <a:moveTo>
                  <a:pt x="3358025" y="0"/>
                </a:moveTo>
                <a:cubicBezTo>
                  <a:pt x="3473937" y="0"/>
                  <a:pt x="3588477" y="5873"/>
                  <a:pt x="3701364" y="17337"/>
                </a:cubicBezTo>
                <a:lnTo>
                  <a:pt x="3804693" y="33107"/>
                </a:lnTo>
                <a:lnTo>
                  <a:pt x="3804693" y="5553197"/>
                </a:lnTo>
                <a:lnTo>
                  <a:pt x="820574" y="5553197"/>
                </a:lnTo>
                <a:lnTo>
                  <a:pt x="766810" y="5494041"/>
                </a:lnTo>
                <a:cubicBezTo>
                  <a:pt x="287768" y="4913576"/>
                  <a:pt x="0" y="4169407"/>
                  <a:pt x="0" y="3358025"/>
                </a:cubicBezTo>
                <a:cubicBezTo>
                  <a:pt x="0" y="1503439"/>
                  <a:pt x="1503439" y="0"/>
                  <a:pt x="3358025"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31" name="Freeform: Shape 30">
            <a:extLst>
              <a:ext uri="{FF2B5EF4-FFF2-40B4-BE49-F238E27FC236}">
                <a16:creationId xmlns:a16="http://schemas.microsoft.com/office/drawing/2014/main" id="{D00EF96E-07C9-44BE-BA13-63A0C00FD956}"/>
              </a:ext>
            </a:extLst>
          </p:cNvPr>
          <p:cNvSpPr/>
          <p:nvPr userDrawn="1"/>
        </p:nvSpPr>
        <p:spPr>
          <a:xfrm>
            <a:off x="7986515" y="-4575"/>
            <a:ext cx="4208660" cy="4040389"/>
          </a:xfrm>
          <a:custGeom>
            <a:avLst/>
            <a:gdLst>
              <a:gd name="connsiteX0" fmla="*/ 1069600 w 4208660"/>
              <a:gd name="connsiteY0" fmla="*/ 0 h 4040389"/>
              <a:gd name="connsiteX1" fmla="*/ 3276499 w 4208660"/>
              <a:gd name="connsiteY1" fmla="*/ 0 h 4040389"/>
              <a:gd name="connsiteX2" fmla="*/ 3385686 w 4208660"/>
              <a:gd name="connsiteY2" fmla="*/ 68154 h 4040389"/>
              <a:gd name="connsiteX3" fmla="*/ 4172451 w 4208660"/>
              <a:gd name="connsiteY3" fmla="*/ 1023572 h 4040389"/>
              <a:gd name="connsiteX4" fmla="*/ 4208660 w 4208660"/>
              <a:gd name="connsiteY4" fmla="*/ 1122503 h 4040389"/>
              <a:gd name="connsiteX5" fmla="*/ 4208660 w 4208660"/>
              <a:gd name="connsiteY5" fmla="*/ 2615174 h 4040389"/>
              <a:gd name="connsiteX6" fmla="*/ 4172451 w 4208660"/>
              <a:gd name="connsiteY6" fmla="*/ 2714104 h 4040389"/>
              <a:gd name="connsiteX7" fmla="*/ 2171551 w 4208660"/>
              <a:gd name="connsiteY7" fmla="*/ 4040389 h 4040389"/>
              <a:gd name="connsiteX8" fmla="*/ 0 w 4208660"/>
              <a:gd name="connsiteY8" fmla="*/ 1868838 h 4040389"/>
              <a:gd name="connsiteX9" fmla="*/ 957416 w 4208660"/>
              <a:gd name="connsiteY9" fmla="*/ 68154 h 40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660" h="4040389">
                <a:moveTo>
                  <a:pt x="1069600" y="0"/>
                </a:moveTo>
                <a:lnTo>
                  <a:pt x="3276499" y="0"/>
                </a:lnTo>
                <a:lnTo>
                  <a:pt x="3385686" y="68154"/>
                </a:lnTo>
                <a:cubicBezTo>
                  <a:pt x="3732268" y="302300"/>
                  <a:pt x="4007621" y="633871"/>
                  <a:pt x="4172451" y="1023572"/>
                </a:cubicBezTo>
                <a:lnTo>
                  <a:pt x="4208660" y="1122503"/>
                </a:lnTo>
                <a:lnTo>
                  <a:pt x="4208660" y="2615174"/>
                </a:lnTo>
                <a:lnTo>
                  <a:pt x="4172451" y="2714104"/>
                </a:lnTo>
                <a:cubicBezTo>
                  <a:pt x="3842792" y="3493506"/>
                  <a:pt x="3071037" y="4040389"/>
                  <a:pt x="2171551" y="4040389"/>
                </a:cubicBezTo>
                <a:cubicBezTo>
                  <a:pt x="972236" y="4040389"/>
                  <a:pt x="0" y="3068153"/>
                  <a:pt x="0" y="1868838"/>
                </a:cubicBezTo>
                <a:cubicBezTo>
                  <a:pt x="0" y="1119266"/>
                  <a:pt x="379780" y="458397"/>
                  <a:pt x="957416" y="6815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rgbClr val="00B050"/>
                </a:solidFill>
                <a:latin typeface="Roboto" panose="02000000000000000000" pitchFamily="2" charset="0"/>
                <a:ea typeface="Roboto" panose="02000000000000000000" pitchFamily="2" charset="0"/>
              </a:defRPr>
            </a:lvl1pPr>
          </a:lstStyle>
          <a:p>
            <a:pPr lvl="0"/>
            <a:r>
              <a:rPr lang="en-US" dirty="0"/>
              <a:t>##% statistic </a:t>
            </a:r>
            <a:r>
              <a:rPr lang="en-US" dirty="0" err="1"/>
              <a:t>statistic</a:t>
            </a:r>
            <a:endParaRPr lang="en-US" dirty="0"/>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Montserrat" panose="00000500000000000000" pitchFamily="2" charset="0"/>
                <a:ea typeface="Roboto" panose="02000000000000000000" pitchFamily="2" charset="0"/>
              </a:defRPr>
            </a:lvl1pPr>
          </a:lstStyle>
          <a:p>
            <a:pPr lvl="0"/>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p:txBody>
      </p:sp>
      <p:sp>
        <p:nvSpPr>
          <p:cNvPr id="19" name="TextBox 18">
            <a:extLst>
              <a:ext uri="{FF2B5EF4-FFF2-40B4-BE49-F238E27FC236}">
                <a16:creationId xmlns:a16="http://schemas.microsoft.com/office/drawing/2014/main" id="{44B82371-132E-DE4D-8712-0C2E7923F72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20" name="TextBox 19">
            <a:extLst>
              <a:ext uri="{FF2B5EF4-FFF2-40B4-BE49-F238E27FC236}">
                <a16:creationId xmlns:a16="http://schemas.microsoft.com/office/drawing/2014/main" id="{0354A7F8-2795-0D47-9C08-1926DA5DA9CA}"/>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21" name="TextBox 20">
            <a:extLst>
              <a:ext uri="{FF2B5EF4-FFF2-40B4-BE49-F238E27FC236}">
                <a16:creationId xmlns:a16="http://schemas.microsoft.com/office/drawing/2014/main" id="{EA479933-FEDD-3243-A742-FC18ECE00EAF}"/>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0296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113628-FFEC-0D47-AF92-045D93E767AA}"/>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9" name="Freeform: Shape 28">
            <a:extLst>
              <a:ext uri="{FF2B5EF4-FFF2-40B4-BE49-F238E27FC236}">
                <a16:creationId xmlns:a16="http://schemas.microsoft.com/office/drawing/2014/main" id="{522E31DD-5289-45A9-AB5B-83874A2E4967}"/>
              </a:ext>
            </a:extLst>
          </p:cNvPr>
          <p:cNvSpPr/>
          <p:nvPr userDrawn="1"/>
        </p:nvSpPr>
        <p:spPr>
          <a:xfrm>
            <a:off x="8393005" y="1304803"/>
            <a:ext cx="3804693" cy="5553197"/>
          </a:xfrm>
          <a:custGeom>
            <a:avLst/>
            <a:gdLst>
              <a:gd name="connsiteX0" fmla="*/ 3358025 w 3804693"/>
              <a:gd name="connsiteY0" fmla="*/ 0 h 5553197"/>
              <a:gd name="connsiteX1" fmla="*/ 3701364 w 3804693"/>
              <a:gd name="connsiteY1" fmla="*/ 17337 h 5553197"/>
              <a:gd name="connsiteX2" fmla="*/ 3804693 w 3804693"/>
              <a:gd name="connsiteY2" fmla="*/ 33107 h 5553197"/>
              <a:gd name="connsiteX3" fmla="*/ 3804693 w 3804693"/>
              <a:gd name="connsiteY3" fmla="*/ 5553197 h 5553197"/>
              <a:gd name="connsiteX4" fmla="*/ 820574 w 3804693"/>
              <a:gd name="connsiteY4" fmla="*/ 5553197 h 5553197"/>
              <a:gd name="connsiteX5" fmla="*/ 766810 w 3804693"/>
              <a:gd name="connsiteY5" fmla="*/ 5494041 h 5553197"/>
              <a:gd name="connsiteX6" fmla="*/ 0 w 3804693"/>
              <a:gd name="connsiteY6" fmla="*/ 3358025 h 5553197"/>
              <a:gd name="connsiteX7" fmla="*/ 3358025 w 3804693"/>
              <a:gd name="connsiteY7" fmla="*/ 0 h 555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4693" h="5553197">
                <a:moveTo>
                  <a:pt x="3358025" y="0"/>
                </a:moveTo>
                <a:cubicBezTo>
                  <a:pt x="3473937" y="0"/>
                  <a:pt x="3588477" y="5873"/>
                  <a:pt x="3701364" y="17337"/>
                </a:cubicBezTo>
                <a:lnTo>
                  <a:pt x="3804693" y="33107"/>
                </a:lnTo>
                <a:lnTo>
                  <a:pt x="3804693" y="5553197"/>
                </a:lnTo>
                <a:lnTo>
                  <a:pt x="820574" y="5553197"/>
                </a:lnTo>
                <a:lnTo>
                  <a:pt x="766810" y="5494041"/>
                </a:lnTo>
                <a:cubicBezTo>
                  <a:pt x="287768" y="4913576"/>
                  <a:pt x="0" y="4169407"/>
                  <a:pt x="0" y="3358025"/>
                </a:cubicBezTo>
                <a:cubicBezTo>
                  <a:pt x="0" y="1503439"/>
                  <a:pt x="1503439" y="0"/>
                  <a:pt x="3358025" y="0"/>
                </a:cubicBezTo>
                <a:close/>
              </a:path>
            </a:pathLst>
          </a:custGeom>
          <a:solidFill>
            <a:srgbClr val="CB61B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31" name="Freeform: Shape 30">
            <a:extLst>
              <a:ext uri="{FF2B5EF4-FFF2-40B4-BE49-F238E27FC236}">
                <a16:creationId xmlns:a16="http://schemas.microsoft.com/office/drawing/2014/main" id="{D00EF96E-07C9-44BE-BA13-63A0C00FD956}"/>
              </a:ext>
            </a:extLst>
          </p:cNvPr>
          <p:cNvSpPr/>
          <p:nvPr userDrawn="1"/>
        </p:nvSpPr>
        <p:spPr>
          <a:xfrm>
            <a:off x="7986515" y="-4575"/>
            <a:ext cx="4208660" cy="4040389"/>
          </a:xfrm>
          <a:custGeom>
            <a:avLst/>
            <a:gdLst>
              <a:gd name="connsiteX0" fmla="*/ 1069600 w 4208660"/>
              <a:gd name="connsiteY0" fmla="*/ 0 h 4040389"/>
              <a:gd name="connsiteX1" fmla="*/ 3276499 w 4208660"/>
              <a:gd name="connsiteY1" fmla="*/ 0 h 4040389"/>
              <a:gd name="connsiteX2" fmla="*/ 3385686 w 4208660"/>
              <a:gd name="connsiteY2" fmla="*/ 68154 h 4040389"/>
              <a:gd name="connsiteX3" fmla="*/ 4172451 w 4208660"/>
              <a:gd name="connsiteY3" fmla="*/ 1023572 h 4040389"/>
              <a:gd name="connsiteX4" fmla="*/ 4208660 w 4208660"/>
              <a:gd name="connsiteY4" fmla="*/ 1122503 h 4040389"/>
              <a:gd name="connsiteX5" fmla="*/ 4208660 w 4208660"/>
              <a:gd name="connsiteY5" fmla="*/ 2615174 h 4040389"/>
              <a:gd name="connsiteX6" fmla="*/ 4172451 w 4208660"/>
              <a:gd name="connsiteY6" fmla="*/ 2714104 h 4040389"/>
              <a:gd name="connsiteX7" fmla="*/ 2171551 w 4208660"/>
              <a:gd name="connsiteY7" fmla="*/ 4040389 h 4040389"/>
              <a:gd name="connsiteX8" fmla="*/ 0 w 4208660"/>
              <a:gd name="connsiteY8" fmla="*/ 1868838 h 4040389"/>
              <a:gd name="connsiteX9" fmla="*/ 957416 w 4208660"/>
              <a:gd name="connsiteY9" fmla="*/ 68154 h 40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660" h="4040389">
                <a:moveTo>
                  <a:pt x="1069600" y="0"/>
                </a:moveTo>
                <a:lnTo>
                  <a:pt x="3276499" y="0"/>
                </a:lnTo>
                <a:lnTo>
                  <a:pt x="3385686" y="68154"/>
                </a:lnTo>
                <a:cubicBezTo>
                  <a:pt x="3732268" y="302300"/>
                  <a:pt x="4007621" y="633871"/>
                  <a:pt x="4172451" y="1023572"/>
                </a:cubicBezTo>
                <a:lnTo>
                  <a:pt x="4208660" y="1122503"/>
                </a:lnTo>
                <a:lnTo>
                  <a:pt x="4208660" y="2615174"/>
                </a:lnTo>
                <a:lnTo>
                  <a:pt x="4172451" y="2714104"/>
                </a:lnTo>
                <a:cubicBezTo>
                  <a:pt x="3842792" y="3493506"/>
                  <a:pt x="3071037" y="4040389"/>
                  <a:pt x="2171551" y="4040389"/>
                </a:cubicBezTo>
                <a:cubicBezTo>
                  <a:pt x="972236" y="4040389"/>
                  <a:pt x="0" y="3068153"/>
                  <a:pt x="0" y="1868838"/>
                </a:cubicBezTo>
                <a:cubicBezTo>
                  <a:pt x="0" y="1119266"/>
                  <a:pt x="379780" y="458397"/>
                  <a:pt x="957416" y="6815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rgbClr val="CB61B7"/>
                </a:solidFill>
                <a:latin typeface="Roboto" panose="02000000000000000000" pitchFamily="2" charset="0"/>
                <a:ea typeface="Roboto" panose="02000000000000000000" pitchFamily="2" charset="0"/>
              </a:defRPr>
            </a:lvl1pPr>
          </a:lstStyle>
          <a:p>
            <a:pPr lvl="0"/>
            <a:r>
              <a:rPr lang="en-US" dirty="0"/>
              <a:t>##% statistic </a:t>
            </a:r>
            <a:r>
              <a:rPr lang="en-US" dirty="0" err="1"/>
              <a:t>statistic</a:t>
            </a:r>
            <a:endParaRPr lang="en-US" dirty="0"/>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Montserrat" panose="00000500000000000000" pitchFamily="2" charset="0"/>
                <a:ea typeface="Roboto" panose="02000000000000000000" pitchFamily="2" charset="0"/>
              </a:defRPr>
            </a:lvl1pPr>
          </a:lstStyle>
          <a:p>
            <a:pPr lvl="0"/>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p:txBody>
      </p:sp>
      <p:sp>
        <p:nvSpPr>
          <p:cNvPr id="19" name="TextBox 18">
            <a:extLst>
              <a:ext uri="{FF2B5EF4-FFF2-40B4-BE49-F238E27FC236}">
                <a16:creationId xmlns:a16="http://schemas.microsoft.com/office/drawing/2014/main" id="{44B82371-132E-DE4D-8712-0C2E7923F72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20" name="TextBox 19">
            <a:extLst>
              <a:ext uri="{FF2B5EF4-FFF2-40B4-BE49-F238E27FC236}">
                <a16:creationId xmlns:a16="http://schemas.microsoft.com/office/drawing/2014/main" id="{0354A7F8-2795-0D47-9C08-1926DA5DA9CA}"/>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21" name="TextBox 20">
            <a:extLst>
              <a:ext uri="{FF2B5EF4-FFF2-40B4-BE49-F238E27FC236}">
                <a16:creationId xmlns:a16="http://schemas.microsoft.com/office/drawing/2014/main" id="{EA479933-FEDD-3243-A742-FC18ECE00EAF}"/>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531494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113628-FFEC-0D47-AF92-045D93E767AA}"/>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9" name="Freeform: Shape 28">
            <a:extLst>
              <a:ext uri="{FF2B5EF4-FFF2-40B4-BE49-F238E27FC236}">
                <a16:creationId xmlns:a16="http://schemas.microsoft.com/office/drawing/2014/main" id="{522E31DD-5289-45A9-AB5B-83874A2E4967}"/>
              </a:ext>
            </a:extLst>
          </p:cNvPr>
          <p:cNvSpPr/>
          <p:nvPr userDrawn="1"/>
        </p:nvSpPr>
        <p:spPr>
          <a:xfrm>
            <a:off x="8393005" y="1304804"/>
            <a:ext cx="3804693" cy="5553197"/>
          </a:xfrm>
          <a:custGeom>
            <a:avLst/>
            <a:gdLst>
              <a:gd name="connsiteX0" fmla="*/ 3358025 w 3804693"/>
              <a:gd name="connsiteY0" fmla="*/ 0 h 5553197"/>
              <a:gd name="connsiteX1" fmla="*/ 3701364 w 3804693"/>
              <a:gd name="connsiteY1" fmla="*/ 17337 h 5553197"/>
              <a:gd name="connsiteX2" fmla="*/ 3804693 w 3804693"/>
              <a:gd name="connsiteY2" fmla="*/ 33107 h 5553197"/>
              <a:gd name="connsiteX3" fmla="*/ 3804693 w 3804693"/>
              <a:gd name="connsiteY3" fmla="*/ 5553197 h 5553197"/>
              <a:gd name="connsiteX4" fmla="*/ 820574 w 3804693"/>
              <a:gd name="connsiteY4" fmla="*/ 5553197 h 5553197"/>
              <a:gd name="connsiteX5" fmla="*/ 766810 w 3804693"/>
              <a:gd name="connsiteY5" fmla="*/ 5494041 h 5553197"/>
              <a:gd name="connsiteX6" fmla="*/ 0 w 3804693"/>
              <a:gd name="connsiteY6" fmla="*/ 3358025 h 5553197"/>
              <a:gd name="connsiteX7" fmla="*/ 3358025 w 3804693"/>
              <a:gd name="connsiteY7" fmla="*/ 0 h 555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4693" h="5553197">
                <a:moveTo>
                  <a:pt x="3358025" y="0"/>
                </a:moveTo>
                <a:cubicBezTo>
                  <a:pt x="3473937" y="0"/>
                  <a:pt x="3588477" y="5873"/>
                  <a:pt x="3701364" y="17337"/>
                </a:cubicBezTo>
                <a:lnTo>
                  <a:pt x="3804693" y="33107"/>
                </a:lnTo>
                <a:lnTo>
                  <a:pt x="3804693" y="5553197"/>
                </a:lnTo>
                <a:lnTo>
                  <a:pt x="820574" y="5553197"/>
                </a:lnTo>
                <a:lnTo>
                  <a:pt x="766810" y="5494041"/>
                </a:lnTo>
                <a:cubicBezTo>
                  <a:pt x="287768" y="4913576"/>
                  <a:pt x="0" y="4169407"/>
                  <a:pt x="0" y="3358025"/>
                </a:cubicBezTo>
                <a:cubicBezTo>
                  <a:pt x="0" y="1503439"/>
                  <a:pt x="1503439" y="0"/>
                  <a:pt x="33580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31" name="Freeform: Shape 30">
            <a:extLst>
              <a:ext uri="{FF2B5EF4-FFF2-40B4-BE49-F238E27FC236}">
                <a16:creationId xmlns:a16="http://schemas.microsoft.com/office/drawing/2014/main" id="{D00EF96E-07C9-44BE-BA13-63A0C00FD956}"/>
              </a:ext>
            </a:extLst>
          </p:cNvPr>
          <p:cNvSpPr/>
          <p:nvPr userDrawn="1"/>
        </p:nvSpPr>
        <p:spPr>
          <a:xfrm>
            <a:off x="7986515" y="-4575"/>
            <a:ext cx="4208660" cy="4040389"/>
          </a:xfrm>
          <a:custGeom>
            <a:avLst/>
            <a:gdLst>
              <a:gd name="connsiteX0" fmla="*/ 1069600 w 4208660"/>
              <a:gd name="connsiteY0" fmla="*/ 0 h 4040389"/>
              <a:gd name="connsiteX1" fmla="*/ 3276499 w 4208660"/>
              <a:gd name="connsiteY1" fmla="*/ 0 h 4040389"/>
              <a:gd name="connsiteX2" fmla="*/ 3385686 w 4208660"/>
              <a:gd name="connsiteY2" fmla="*/ 68154 h 4040389"/>
              <a:gd name="connsiteX3" fmla="*/ 4172451 w 4208660"/>
              <a:gd name="connsiteY3" fmla="*/ 1023572 h 4040389"/>
              <a:gd name="connsiteX4" fmla="*/ 4208660 w 4208660"/>
              <a:gd name="connsiteY4" fmla="*/ 1122503 h 4040389"/>
              <a:gd name="connsiteX5" fmla="*/ 4208660 w 4208660"/>
              <a:gd name="connsiteY5" fmla="*/ 2615174 h 4040389"/>
              <a:gd name="connsiteX6" fmla="*/ 4172451 w 4208660"/>
              <a:gd name="connsiteY6" fmla="*/ 2714104 h 4040389"/>
              <a:gd name="connsiteX7" fmla="*/ 2171551 w 4208660"/>
              <a:gd name="connsiteY7" fmla="*/ 4040389 h 4040389"/>
              <a:gd name="connsiteX8" fmla="*/ 0 w 4208660"/>
              <a:gd name="connsiteY8" fmla="*/ 1868838 h 4040389"/>
              <a:gd name="connsiteX9" fmla="*/ 957416 w 4208660"/>
              <a:gd name="connsiteY9" fmla="*/ 68154 h 40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660" h="4040389">
                <a:moveTo>
                  <a:pt x="1069600" y="0"/>
                </a:moveTo>
                <a:lnTo>
                  <a:pt x="3276499" y="0"/>
                </a:lnTo>
                <a:lnTo>
                  <a:pt x="3385686" y="68154"/>
                </a:lnTo>
                <a:cubicBezTo>
                  <a:pt x="3732268" y="302300"/>
                  <a:pt x="4007621" y="633871"/>
                  <a:pt x="4172451" y="1023572"/>
                </a:cubicBezTo>
                <a:lnTo>
                  <a:pt x="4208660" y="1122503"/>
                </a:lnTo>
                <a:lnTo>
                  <a:pt x="4208660" y="2615174"/>
                </a:lnTo>
                <a:lnTo>
                  <a:pt x="4172451" y="2714104"/>
                </a:lnTo>
                <a:cubicBezTo>
                  <a:pt x="3842792" y="3493506"/>
                  <a:pt x="3071037" y="4040389"/>
                  <a:pt x="2171551" y="4040389"/>
                </a:cubicBezTo>
                <a:cubicBezTo>
                  <a:pt x="972236" y="4040389"/>
                  <a:pt x="0" y="3068153"/>
                  <a:pt x="0" y="1868838"/>
                </a:cubicBezTo>
                <a:cubicBezTo>
                  <a:pt x="0" y="1119266"/>
                  <a:pt x="379780" y="458397"/>
                  <a:pt x="957416" y="6815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3">
            <a:extLst>
              <a:ext uri="{FF2B5EF4-FFF2-40B4-BE49-F238E27FC236}">
                <a16:creationId xmlns:a16="http://schemas.microsoft.com/office/drawing/2014/main" id="{BE7BA056-BD95-1D48-A43B-4C7EE9EACE87}"/>
              </a:ext>
            </a:extLst>
          </p:cNvPr>
          <p:cNvSpPr>
            <a:spLocks noGrp="1"/>
          </p:cNvSpPr>
          <p:nvPr>
            <p:ph type="body" sz="quarter" idx="13" hasCustomPrompt="1"/>
          </p:nvPr>
        </p:nvSpPr>
        <p:spPr>
          <a:xfrm>
            <a:off x="8949055" y="642599"/>
            <a:ext cx="2722523" cy="1552574"/>
          </a:xfrm>
          <a:prstGeom prst="rect">
            <a:avLst/>
          </a:prstGeom>
        </p:spPr>
        <p:txBody>
          <a:bodyPr lIns="0" tIns="0" rIns="0" bIns="0" anchor="b" anchorCtr="0"/>
          <a:lstStyle>
            <a:lvl1pPr marL="0" indent="0">
              <a:lnSpc>
                <a:spcPts val="3100"/>
              </a:lnSpc>
              <a:buNone/>
              <a:defRPr sz="3000" b="1" i="0">
                <a:solidFill>
                  <a:schemeClr val="accent2"/>
                </a:solidFill>
                <a:latin typeface="Roboto" panose="02000000000000000000" pitchFamily="2" charset="0"/>
                <a:ea typeface="Roboto" panose="02000000000000000000" pitchFamily="2" charset="0"/>
              </a:defRPr>
            </a:lvl1pPr>
          </a:lstStyle>
          <a:p>
            <a:pPr lvl="0"/>
            <a:r>
              <a:rPr lang="en-US" dirty="0"/>
              <a:t>##% statistic </a:t>
            </a:r>
            <a:r>
              <a:rPr lang="en-US" dirty="0" err="1"/>
              <a:t>statistic</a:t>
            </a:r>
            <a:endParaRPr lang="en-US" dirty="0"/>
          </a:p>
        </p:txBody>
      </p:sp>
      <p:sp>
        <p:nvSpPr>
          <p:cNvPr id="10" name="Text Placeholder 3">
            <a:extLst>
              <a:ext uri="{FF2B5EF4-FFF2-40B4-BE49-F238E27FC236}">
                <a16:creationId xmlns:a16="http://schemas.microsoft.com/office/drawing/2014/main" id="{242B983D-7FCA-BD47-950C-1F598D4DD8BA}"/>
              </a:ext>
            </a:extLst>
          </p:cNvPr>
          <p:cNvSpPr>
            <a:spLocks noGrp="1"/>
          </p:cNvSpPr>
          <p:nvPr>
            <p:ph type="body" sz="quarter" idx="14" hasCustomPrompt="1"/>
          </p:nvPr>
        </p:nvSpPr>
        <p:spPr>
          <a:xfrm>
            <a:off x="8949055" y="2345668"/>
            <a:ext cx="2722523" cy="491491"/>
          </a:xfrm>
          <a:prstGeom prst="rect">
            <a:avLst/>
          </a:prstGeom>
        </p:spPr>
        <p:txBody>
          <a:bodyPr lIns="0" tIns="90000" rIns="0" bIns="0" anchor="t" anchorCtr="0"/>
          <a:lstStyle>
            <a:lvl1pPr marL="0" indent="0">
              <a:lnSpc>
                <a:spcPts val="1600"/>
              </a:lnSpc>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reference</a:t>
            </a:r>
          </a:p>
        </p:txBody>
      </p:sp>
      <p:sp>
        <p:nvSpPr>
          <p:cNvPr id="15" name="Text Placeholder 2">
            <a:extLst>
              <a:ext uri="{FF2B5EF4-FFF2-40B4-BE49-F238E27FC236}">
                <a16:creationId xmlns:a16="http://schemas.microsoft.com/office/drawing/2014/main" id="{1FAD97B1-30F2-C048-8486-52E6D468B815}"/>
              </a:ext>
            </a:extLst>
          </p:cNvPr>
          <p:cNvSpPr>
            <a:spLocks noGrp="1"/>
          </p:cNvSpPr>
          <p:nvPr>
            <p:ph type="body" sz="quarter" idx="15" hasCustomPrompt="1"/>
          </p:nvPr>
        </p:nvSpPr>
        <p:spPr>
          <a:xfrm>
            <a:off x="838200" y="1556967"/>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16" name="Text Placeholder 12">
            <a:extLst>
              <a:ext uri="{FF2B5EF4-FFF2-40B4-BE49-F238E27FC236}">
                <a16:creationId xmlns:a16="http://schemas.microsoft.com/office/drawing/2014/main" id="{7A3DD516-1D16-954C-B369-B339DC31D37D}"/>
              </a:ext>
            </a:extLst>
          </p:cNvPr>
          <p:cNvSpPr>
            <a:spLocks noGrp="1"/>
          </p:cNvSpPr>
          <p:nvPr>
            <p:ph type="body" sz="quarter" idx="16" hasCustomPrompt="1"/>
          </p:nvPr>
        </p:nvSpPr>
        <p:spPr>
          <a:xfrm>
            <a:off x="838199" y="1778885"/>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7" name="Text Placeholder 2">
            <a:extLst>
              <a:ext uri="{FF2B5EF4-FFF2-40B4-BE49-F238E27FC236}">
                <a16:creationId xmlns:a16="http://schemas.microsoft.com/office/drawing/2014/main" id="{47E82C66-D8CC-A545-90DF-0AC399697FF2}"/>
              </a:ext>
            </a:extLst>
          </p:cNvPr>
          <p:cNvSpPr>
            <a:spLocks noGrp="1"/>
          </p:cNvSpPr>
          <p:nvPr>
            <p:ph type="body" sz="quarter" idx="17" hasCustomPrompt="1"/>
          </p:nvPr>
        </p:nvSpPr>
        <p:spPr>
          <a:xfrm>
            <a:off x="838200" y="4147888"/>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8" name="Text Placeholder 7">
            <a:extLst>
              <a:ext uri="{FF2B5EF4-FFF2-40B4-BE49-F238E27FC236}">
                <a16:creationId xmlns:a16="http://schemas.microsoft.com/office/drawing/2014/main" id="{9CCB6910-907B-614F-9533-F8A9BBB8124D}"/>
              </a:ext>
            </a:extLst>
          </p:cNvPr>
          <p:cNvSpPr>
            <a:spLocks noGrp="1"/>
          </p:cNvSpPr>
          <p:nvPr>
            <p:ph type="body" sz="quarter" idx="19" hasCustomPrompt="1"/>
          </p:nvPr>
        </p:nvSpPr>
        <p:spPr>
          <a:xfrm>
            <a:off x="838200" y="4369806"/>
            <a:ext cx="6896100" cy="1162050"/>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b="0" baseline="0">
                <a:latin typeface="Montserrat" panose="00000500000000000000" pitchFamily="2" charset="0"/>
                <a:ea typeface="Roboto" panose="02000000000000000000" pitchFamily="2" charset="0"/>
              </a:defRPr>
            </a:lvl1pPr>
          </a:lstStyle>
          <a:p>
            <a:pPr lvl="0"/>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a:p>
            <a:pPr marL="285750" marR="0" lvl="0" indent="-285750" algn="l" defTabSz="914400" rtl="0" eaLnBrk="1" fontAlgn="auto" latinLnBrk="0" hangingPunct="1">
              <a:lnSpc>
                <a:spcPct val="90000"/>
              </a:lnSpc>
              <a:spcBef>
                <a:spcPts val="1000"/>
              </a:spcBef>
              <a:spcAft>
                <a:spcPts val="0"/>
              </a:spcAft>
              <a:buClrTx/>
              <a:buSzTx/>
              <a:tabLst/>
              <a:defRPr/>
            </a:pPr>
            <a:r>
              <a:rPr lang="en-US" dirty="0"/>
              <a:t>Lorem Ipsum Link</a:t>
            </a:r>
          </a:p>
        </p:txBody>
      </p:sp>
      <p:sp>
        <p:nvSpPr>
          <p:cNvPr id="19" name="TextBox 18">
            <a:extLst>
              <a:ext uri="{FF2B5EF4-FFF2-40B4-BE49-F238E27FC236}">
                <a16:creationId xmlns:a16="http://schemas.microsoft.com/office/drawing/2014/main" id="{44B82371-132E-DE4D-8712-0C2E7923F723}"/>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20" name="TextBox 19">
            <a:extLst>
              <a:ext uri="{FF2B5EF4-FFF2-40B4-BE49-F238E27FC236}">
                <a16:creationId xmlns:a16="http://schemas.microsoft.com/office/drawing/2014/main" id="{0354A7F8-2795-0D47-9C08-1926DA5DA9CA}"/>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21" name="TextBox 20">
            <a:extLst>
              <a:ext uri="{FF2B5EF4-FFF2-40B4-BE49-F238E27FC236}">
                <a16:creationId xmlns:a16="http://schemas.microsoft.com/office/drawing/2014/main" id="{EA479933-FEDD-3243-A742-FC18ECE00EAF}"/>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483028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7BFD0D9-287E-0846-A159-145E1166E3B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B929C2F-2D1D-354B-8EFC-3C67E0EE2CEA}"/>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Title</a:t>
            </a:r>
            <a:endParaRPr lang="en-US"/>
          </a:p>
        </p:txBody>
      </p:sp>
      <p:sp>
        <p:nvSpPr>
          <p:cNvPr id="4" name="Text Placeholder 2">
            <a:extLst>
              <a:ext uri="{FF2B5EF4-FFF2-40B4-BE49-F238E27FC236}">
                <a16:creationId xmlns:a16="http://schemas.microsoft.com/office/drawing/2014/main" id="{423E0D84-8F3A-BF4B-A452-431BEE8A53D7}"/>
              </a:ext>
            </a:extLst>
          </p:cNvPr>
          <p:cNvSpPr>
            <a:spLocks noGrp="1"/>
          </p:cNvSpPr>
          <p:nvPr>
            <p:ph type="body" sz="quarter" idx="15" hasCustomPrompt="1"/>
          </p:nvPr>
        </p:nvSpPr>
        <p:spPr>
          <a:xfrm>
            <a:off x="838200" y="1556966"/>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Subtitle</a:t>
            </a:r>
          </a:p>
        </p:txBody>
      </p:sp>
      <p:sp>
        <p:nvSpPr>
          <p:cNvPr id="5" name="Text Placeholder 12">
            <a:extLst>
              <a:ext uri="{FF2B5EF4-FFF2-40B4-BE49-F238E27FC236}">
                <a16:creationId xmlns:a16="http://schemas.microsoft.com/office/drawing/2014/main" id="{524B5779-7859-5341-8BC7-9999394DA013}"/>
              </a:ext>
            </a:extLst>
          </p:cNvPr>
          <p:cNvSpPr>
            <a:spLocks noGrp="1"/>
          </p:cNvSpPr>
          <p:nvPr>
            <p:ph type="body" sz="quarter" idx="16" hasCustomPrompt="1"/>
          </p:nvPr>
        </p:nvSpPr>
        <p:spPr>
          <a:xfrm>
            <a:off x="838199" y="1778884"/>
            <a:ext cx="6895455" cy="1696004"/>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7" name="TextBox 6">
            <a:extLst>
              <a:ext uri="{FF2B5EF4-FFF2-40B4-BE49-F238E27FC236}">
                <a16:creationId xmlns:a16="http://schemas.microsoft.com/office/drawing/2014/main" id="{4EE2A8F1-DC7A-6645-8ACD-072BC740FA16}"/>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8" name="TextBox 7">
            <a:extLst>
              <a:ext uri="{FF2B5EF4-FFF2-40B4-BE49-F238E27FC236}">
                <a16:creationId xmlns:a16="http://schemas.microsoft.com/office/drawing/2014/main" id="{C368B31C-36DC-E44B-B67F-92E6D0A51B13}"/>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9" name="TextBox 8">
            <a:extLst>
              <a:ext uri="{FF2B5EF4-FFF2-40B4-BE49-F238E27FC236}">
                <a16:creationId xmlns:a16="http://schemas.microsoft.com/office/drawing/2014/main" id="{A29C8E85-0ACB-4B4B-A547-0BD9D2C6C952}"/>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488513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A030B9-1363-9744-88F9-A5B1C13A896A}"/>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32" name="Freeform: Shape 31">
            <a:extLst>
              <a:ext uri="{FF2B5EF4-FFF2-40B4-BE49-F238E27FC236}">
                <a16:creationId xmlns:a16="http://schemas.microsoft.com/office/drawing/2014/main" id="{49386412-92FD-4BCE-B391-5DD41956D633}"/>
              </a:ext>
            </a:extLst>
          </p:cNvPr>
          <p:cNvSpPr/>
          <p:nvPr userDrawn="1"/>
        </p:nvSpPr>
        <p:spPr>
          <a:xfrm>
            <a:off x="7622988" y="10"/>
            <a:ext cx="4575468" cy="6857990"/>
          </a:xfrm>
          <a:custGeom>
            <a:avLst/>
            <a:gdLst>
              <a:gd name="connsiteX0" fmla="*/ 1466178 w 4575468"/>
              <a:gd name="connsiteY0" fmla="*/ 0 h 6857990"/>
              <a:gd name="connsiteX1" fmla="*/ 4575468 w 4575468"/>
              <a:gd name="connsiteY1" fmla="*/ 0 h 6857990"/>
              <a:gd name="connsiteX2" fmla="*/ 4575468 w 4575468"/>
              <a:gd name="connsiteY2" fmla="*/ 6857990 h 6857990"/>
              <a:gd name="connsiteX3" fmla="*/ 1546474 w 4575468"/>
              <a:gd name="connsiteY3" fmla="*/ 6857990 h 6857990"/>
              <a:gd name="connsiteX4" fmla="*/ 1526634 w 4575468"/>
              <a:gd name="connsiteY4" fmla="*/ 6840804 h 6857990"/>
              <a:gd name="connsiteX5" fmla="*/ 0 w 4575468"/>
              <a:gd name="connsiteY5" fmla="*/ 3391582 h 6857990"/>
              <a:gd name="connsiteX6" fmla="*/ 1364804 w 4575468"/>
              <a:gd name="connsiteY6" fmla="*/ 96650 h 685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468" h="6857990">
                <a:moveTo>
                  <a:pt x="1466178" y="0"/>
                </a:moveTo>
                <a:lnTo>
                  <a:pt x="4575468" y="0"/>
                </a:lnTo>
                <a:lnTo>
                  <a:pt x="4575468" y="6857990"/>
                </a:lnTo>
                <a:lnTo>
                  <a:pt x="1546474" y="6857990"/>
                </a:lnTo>
                <a:lnTo>
                  <a:pt x="1526634" y="6840804"/>
                </a:lnTo>
                <a:cubicBezTo>
                  <a:pt x="588790" y="5988408"/>
                  <a:pt x="0" y="4758755"/>
                  <a:pt x="0" y="3391582"/>
                </a:cubicBezTo>
                <a:cubicBezTo>
                  <a:pt x="0" y="2104831"/>
                  <a:pt x="521559" y="939897"/>
                  <a:pt x="1364804" y="9665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Case Study</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Situation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199"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5" name="Text Placeholder 2">
            <a:extLst>
              <a:ext uri="{FF2B5EF4-FFF2-40B4-BE49-F238E27FC236}">
                <a16:creationId xmlns:a16="http://schemas.microsoft.com/office/drawing/2014/main" id="{A03B90D9-0116-DA4F-A141-8A5F482DAB4D}"/>
              </a:ext>
            </a:extLst>
          </p:cNvPr>
          <p:cNvSpPr>
            <a:spLocks noGrp="1"/>
          </p:cNvSpPr>
          <p:nvPr>
            <p:ph type="body" sz="quarter" idx="12" hasCustomPrompt="1"/>
          </p:nvPr>
        </p:nvSpPr>
        <p:spPr>
          <a:xfrm>
            <a:off x="4297017"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Complication</a:t>
            </a:r>
          </a:p>
        </p:txBody>
      </p:sp>
      <p:sp>
        <p:nvSpPr>
          <p:cNvPr id="16" name="Text Placeholder 12">
            <a:extLst>
              <a:ext uri="{FF2B5EF4-FFF2-40B4-BE49-F238E27FC236}">
                <a16:creationId xmlns:a16="http://schemas.microsoft.com/office/drawing/2014/main" id="{A162D99E-401F-FA42-AAB0-8CAC6767734A}"/>
              </a:ext>
            </a:extLst>
          </p:cNvPr>
          <p:cNvSpPr>
            <a:spLocks noGrp="1"/>
          </p:cNvSpPr>
          <p:nvPr>
            <p:ph type="body" sz="quarter" idx="13" hasCustomPrompt="1"/>
          </p:nvPr>
        </p:nvSpPr>
        <p:spPr>
          <a:xfrm>
            <a:off x="4297016"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17" name="Text Placeholder 2">
            <a:extLst>
              <a:ext uri="{FF2B5EF4-FFF2-40B4-BE49-F238E27FC236}">
                <a16:creationId xmlns:a16="http://schemas.microsoft.com/office/drawing/2014/main" id="{9EF5BC69-8FCB-DA47-98C6-B1926FC6E913}"/>
              </a:ext>
            </a:extLst>
          </p:cNvPr>
          <p:cNvSpPr>
            <a:spLocks noGrp="1"/>
          </p:cNvSpPr>
          <p:nvPr>
            <p:ph type="body" sz="quarter" idx="14" hasCustomPrompt="1"/>
          </p:nvPr>
        </p:nvSpPr>
        <p:spPr>
          <a:xfrm>
            <a:off x="8382572"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Resolution</a:t>
            </a:r>
          </a:p>
        </p:txBody>
      </p:sp>
      <p:sp>
        <p:nvSpPr>
          <p:cNvPr id="18" name="Text Placeholder 12">
            <a:extLst>
              <a:ext uri="{FF2B5EF4-FFF2-40B4-BE49-F238E27FC236}">
                <a16:creationId xmlns:a16="http://schemas.microsoft.com/office/drawing/2014/main" id="{8882A3F9-6F6E-4B42-BB73-2F8AC6E37FC8}"/>
              </a:ext>
            </a:extLst>
          </p:cNvPr>
          <p:cNvSpPr>
            <a:spLocks noGrp="1"/>
          </p:cNvSpPr>
          <p:nvPr>
            <p:ph type="body" sz="quarter" idx="15" hasCustomPrompt="1"/>
          </p:nvPr>
        </p:nvSpPr>
        <p:spPr>
          <a:xfrm>
            <a:off x="8382571"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Box 18">
            <a:extLst>
              <a:ext uri="{FF2B5EF4-FFF2-40B4-BE49-F238E27FC236}">
                <a16:creationId xmlns:a16="http://schemas.microsoft.com/office/drawing/2014/main" id="{EE887224-F53A-4E4E-B0E7-BFB9ED583E54}"/>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a:solidFill>
                <a:schemeClr val="bg1">
                  <a:lumMod val="50000"/>
                </a:schemeClr>
              </a:solidFill>
              <a:latin typeface="Montserrat" pitchFamily="2" charset="77"/>
            </a:endParaRPr>
          </a:p>
        </p:txBody>
      </p:sp>
      <p:sp>
        <p:nvSpPr>
          <p:cNvPr id="20" name="TextBox 19">
            <a:extLst>
              <a:ext uri="{FF2B5EF4-FFF2-40B4-BE49-F238E27FC236}">
                <a16:creationId xmlns:a16="http://schemas.microsoft.com/office/drawing/2014/main" id="{D7EB47B3-0DAD-9644-BAD3-269CA8B78AB0}"/>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applications priorities 2022</a:t>
            </a:r>
          </a:p>
        </p:txBody>
      </p:sp>
      <p:sp>
        <p:nvSpPr>
          <p:cNvPr id="25" name="TextBox 24">
            <a:extLst>
              <a:ext uri="{FF2B5EF4-FFF2-40B4-BE49-F238E27FC236}">
                <a16:creationId xmlns:a16="http://schemas.microsoft.com/office/drawing/2014/main" id="{013DB1AB-6F99-4F4A-AA3A-CA21A905B40D}"/>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0946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E583028D-B087-F44A-8BF8-C42F9F311CD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464820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What’s Next</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Summary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2">
            <a:extLst>
              <a:ext uri="{FF2B5EF4-FFF2-40B4-BE49-F238E27FC236}">
                <a16:creationId xmlns:a16="http://schemas.microsoft.com/office/drawing/2014/main" id="{90564423-4077-4E43-A091-5FEF4D99CDEC}"/>
              </a:ext>
            </a:extLst>
          </p:cNvPr>
          <p:cNvSpPr>
            <a:spLocks noGrp="1"/>
          </p:cNvSpPr>
          <p:nvPr>
            <p:ph type="body" sz="quarter" idx="12" hasCustomPrompt="1"/>
          </p:nvPr>
        </p:nvSpPr>
        <p:spPr>
          <a:xfrm>
            <a:off x="6047509"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Uncertainties</a:t>
            </a:r>
          </a:p>
        </p:txBody>
      </p:sp>
      <p:sp>
        <p:nvSpPr>
          <p:cNvPr id="17" name="Text Placeholder 12">
            <a:extLst>
              <a:ext uri="{FF2B5EF4-FFF2-40B4-BE49-F238E27FC236}">
                <a16:creationId xmlns:a16="http://schemas.microsoft.com/office/drawing/2014/main" id="{73DCD5A5-F688-E84E-B2E3-746ABDD30A29}"/>
              </a:ext>
            </a:extLst>
          </p:cNvPr>
          <p:cNvSpPr>
            <a:spLocks noGrp="1"/>
          </p:cNvSpPr>
          <p:nvPr>
            <p:ph type="body" sz="quarter" idx="13" hasCustomPrompt="1"/>
          </p:nvPr>
        </p:nvSpPr>
        <p:spPr>
          <a:xfrm>
            <a:off x="6047509"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7" name="Title 1">
            <a:extLst>
              <a:ext uri="{FF2B5EF4-FFF2-40B4-BE49-F238E27FC236}">
                <a16:creationId xmlns:a16="http://schemas.microsoft.com/office/drawing/2014/main" id="{B0E99C62-21BC-E549-9C9E-B1866E700368}"/>
              </a:ext>
            </a:extLst>
          </p:cNvPr>
          <p:cNvSpPr txBox="1">
            <a:spLocks/>
          </p:cNvSpPr>
          <p:nvPr userDrawn="1"/>
        </p:nvSpPr>
        <p:spPr>
          <a:xfrm>
            <a:off x="3872345" y="642599"/>
            <a:ext cx="6602731" cy="642277"/>
          </a:xfrm>
          <a:prstGeom prst="rect">
            <a:avLst/>
          </a:prstGeom>
        </p:spPr>
        <p:txBody>
          <a:bodyPr vert="horz" lIns="0" tIns="0" rIns="0" bIns="0" rtlCol="0" anchor="b">
            <a:normAutofit/>
          </a:bodyPr>
          <a:lstStyle>
            <a:lvl1pPr algn="l" defTabSz="914400" rtl="0" eaLnBrk="1" latinLnBrk="0" hangingPunct="1">
              <a:lnSpc>
                <a:spcPct val="80000"/>
              </a:lnSpc>
              <a:spcBef>
                <a:spcPct val="0"/>
              </a:spcBef>
              <a:buNone/>
              <a:defRPr sz="3500" b="1" kern="1200" cap="none" baseline="0">
                <a:solidFill>
                  <a:schemeClr val="tx1">
                    <a:lumMod val="85000"/>
                    <a:lumOff val="15000"/>
                  </a:schemeClr>
                </a:solidFill>
                <a:latin typeface="Montserrat" pitchFamily="2" charset="77"/>
                <a:ea typeface="+mj-ea"/>
                <a:cs typeface="+mj-cs"/>
              </a:defRPr>
            </a:lvl1pPr>
          </a:lstStyle>
          <a:p>
            <a:r>
              <a:rPr lang="en-GB"/>
              <a:t>Title</a:t>
            </a:r>
            <a:endParaRPr lang="en-US"/>
          </a:p>
        </p:txBody>
      </p:sp>
      <p:sp>
        <p:nvSpPr>
          <p:cNvPr id="9" name="TextBox 8">
            <a:extLst>
              <a:ext uri="{FF2B5EF4-FFF2-40B4-BE49-F238E27FC236}">
                <a16:creationId xmlns:a16="http://schemas.microsoft.com/office/drawing/2014/main" id="{38231655-BD53-5249-951F-1DBEC879D31B}"/>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10" name="TextBox 9">
            <a:extLst>
              <a:ext uri="{FF2B5EF4-FFF2-40B4-BE49-F238E27FC236}">
                <a16:creationId xmlns:a16="http://schemas.microsoft.com/office/drawing/2014/main" id="{780386E9-650C-C046-A60A-799571F7D698}"/>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11" name="TextBox 10">
            <a:extLst>
              <a:ext uri="{FF2B5EF4-FFF2-40B4-BE49-F238E27FC236}">
                <a16:creationId xmlns:a16="http://schemas.microsoft.com/office/drawing/2014/main" id="{44118B5D-B27E-7249-BC41-369090517F3F}"/>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873749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Header / Body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CF02930-9396-3F42-A412-DB63C06BCB1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p:cNvSpPr>
            <a:spLocks noGrp="1"/>
          </p:cNvSpPr>
          <p:nvPr>
            <p:ph type="title" hasCustomPrompt="1"/>
          </p:nvPr>
        </p:nvSpPr>
        <p:spPr>
          <a:xfrm>
            <a:off x="335361" y="260648"/>
            <a:ext cx="11501039" cy="864096"/>
          </a:xfrm>
        </p:spPr>
        <p:txBody>
          <a:bodyPr/>
          <a:lstStyle>
            <a:lvl1pPr algn="l">
              <a:lnSpc>
                <a:spcPts val="2600"/>
              </a:lnSpc>
              <a:defRPr sz="2400" baseline="0">
                <a:solidFill>
                  <a:schemeClr val="tx1"/>
                </a:solidFill>
              </a:defRPr>
            </a:lvl1pPr>
          </a:lstStyle>
          <a:p>
            <a:r>
              <a:rPr lang="en-US"/>
              <a:t>Page Header (Georgia, 24pt) </a:t>
            </a:r>
            <a:endParaRPr lang="en-CA"/>
          </a:p>
        </p:txBody>
      </p:sp>
      <p:sp>
        <p:nvSpPr>
          <p:cNvPr id="55" name="Text Placeholder 41"/>
          <p:cNvSpPr>
            <a:spLocks noGrp="1"/>
          </p:cNvSpPr>
          <p:nvPr>
            <p:ph type="body" sz="quarter" idx="16" hasCustomPrompt="1"/>
          </p:nvPr>
        </p:nvSpPr>
        <p:spPr>
          <a:xfrm>
            <a:off x="332403" y="1232756"/>
            <a:ext cx="11503996" cy="4973925"/>
          </a:xfrm>
        </p:spPr>
        <p:txBody>
          <a:bodyPr/>
          <a:lstStyle>
            <a:lvl1pPr marL="174608" indent="-174608">
              <a:lnSpc>
                <a:spcPct val="100000"/>
              </a:lnSpc>
              <a:spcBef>
                <a:spcPts val="500"/>
              </a:spcBef>
              <a:buClr>
                <a:schemeClr val="tx1"/>
              </a:buClr>
              <a:buSzPct val="120000"/>
              <a:buFont typeface="Arial" pitchFamily="34" charset="0"/>
              <a:buChar char="•"/>
              <a:defRPr sz="1200" baseline="0">
                <a:latin typeface="Arial" panose="020B0604020202020204" pitchFamily="34" charset="0"/>
              </a:defRPr>
            </a:lvl1pPr>
            <a:lvl2pPr marL="361914" indent="-180957">
              <a:lnSpc>
                <a:spcPct val="100000"/>
              </a:lnSpc>
              <a:spcBef>
                <a:spcPts val="500"/>
              </a:spcBef>
              <a:buClr>
                <a:schemeClr val="tx1"/>
              </a:buClr>
              <a:buSzPct val="150000"/>
              <a:buFont typeface="Arial" pitchFamily="34" charset="0"/>
              <a:buChar char="◦"/>
              <a:defRPr sz="1200">
                <a:latin typeface="Arial" panose="020B0604020202020204" pitchFamily="34" charset="0"/>
              </a:defRPr>
            </a:lvl2pPr>
            <a:lvl3pPr marL="542871" indent="-180957">
              <a:lnSpc>
                <a:spcPct val="100000"/>
              </a:lnSpc>
              <a:spcBef>
                <a:spcPts val="500"/>
              </a:spcBef>
              <a:buClr>
                <a:schemeClr val="tx1"/>
              </a:buClr>
              <a:buSzPct val="100000"/>
              <a:buFont typeface="Arial" pitchFamily="34" charset="0"/>
              <a:buChar char="–"/>
              <a:defRPr sz="1200" baseline="0">
                <a:latin typeface="Arial" panose="020B0604020202020204" pitchFamily="34" charset="0"/>
              </a:defRPr>
            </a:lvl3pPr>
            <a:lvl4pPr marL="714304" indent="-171433">
              <a:lnSpc>
                <a:spcPct val="100000"/>
              </a:lnSpc>
              <a:spcBef>
                <a:spcPts val="500"/>
              </a:spcBef>
              <a:buSzPct val="100000"/>
              <a:buFont typeface="Wingdings" pitchFamily="2" charset="2"/>
              <a:buChar char="§"/>
              <a:defRPr sz="1200">
                <a:latin typeface="Arial" panose="020B0604020202020204" pitchFamily="34" charset="0"/>
              </a:defRPr>
            </a:lvl4pPr>
            <a:lvl5pPr marL="1614327" indent="-174608">
              <a:lnSpc>
                <a:spcPts val="1350"/>
              </a:lnSpc>
              <a:spcBef>
                <a:spcPts val="500"/>
              </a:spcBef>
              <a:buSzPct val="150000"/>
              <a:buFont typeface="Arial" pitchFamily="34" charset="0"/>
              <a:buChar char="◦"/>
              <a:tabLst/>
              <a:defRPr sz="1200" baseline="0"/>
            </a:lvl5pPr>
          </a:lstStyle>
          <a:p>
            <a:pPr lvl="0"/>
            <a:r>
              <a:rPr lang="en-US"/>
              <a:t>First Level (Arial, 12pt)</a:t>
            </a:r>
          </a:p>
          <a:p>
            <a:pPr lvl="1"/>
            <a:r>
              <a:rPr lang="en-US"/>
              <a:t>Second Level (Arial, 12pt)</a:t>
            </a:r>
          </a:p>
          <a:p>
            <a:pPr lvl="2"/>
            <a:r>
              <a:rPr lang="en-US"/>
              <a:t>Third Level (Arial, 12pt)</a:t>
            </a:r>
          </a:p>
          <a:p>
            <a:pPr lvl="3"/>
            <a:r>
              <a:rPr lang="en-US"/>
              <a:t>Forth Level (Arial, 12pt)</a:t>
            </a:r>
          </a:p>
        </p:txBody>
      </p:sp>
      <p:sp>
        <p:nvSpPr>
          <p:cNvPr id="5" name="TextBox 4">
            <a:extLst>
              <a:ext uri="{FF2B5EF4-FFF2-40B4-BE49-F238E27FC236}">
                <a16:creationId xmlns:a16="http://schemas.microsoft.com/office/drawing/2014/main" id="{12EBA8F4-806E-BE4F-991D-0C049B3ED3D6}"/>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6" name="TextBox 5">
            <a:extLst>
              <a:ext uri="{FF2B5EF4-FFF2-40B4-BE49-F238E27FC236}">
                <a16:creationId xmlns:a16="http://schemas.microsoft.com/office/drawing/2014/main" id="{D54BFC6C-3603-8446-95A9-2B83089808F3}"/>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7" name="TextBox 6">
            <a:extLst>
              <a:ext uri="{FF2B5EF4-FFF2-40B4-BE49-F238E27FC236}">
                <a16:creationId xmlns:a16="http://schemas.microsoft.com/office/drawing/2014/main" id="{DC051654-0E07-C645-B18C-950EA6286312}"/>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11024474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electronics&#10;&#10;Description automatically generated">
            <a:extLst>
              <a:ext uri="{FF2B5EF4-FFF2-40B4-BE49-F238E27FC236}">
                <a16:creationId xmlns:a16="http://schemas.microsoft.com/office/drawing/2014/main" id="{8A3EB0D4-7397-214E-B1F9-CA91A6361D4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p:nvPr>
        </p:nvSpPr>
        <p:spPr>
          <a:xfrm>
            <a:off x="838200" y="807366"/>
            <a:ext cx="7260771" cy="2387600"/>
          </a:xfrm>
        </p:spPr>
        <p:txBody>
          <a:bodyPr anchor="b">
            <a:normAutofit/>
          </a:bodyPr>
          <a:lstStyle>
            <a:lvl1pPr algn="l" defTabSz="914400" rtl="0" eaLnBrk="1" latinLnBrk="0" hangingPunct="1">
              <a:lnSpc>
                <a:spcPct val="80000"/>
              </a:lnSpc>
              <a:spcBef>
                <a:spcPct val="0"/>
              </a:spcBef>
              <a:buNone/>
              <a:defRPr lang="en-US" sz="6000" b="1" kern="1200" cap="none" baseline="0" dirty="0">
                <a:solidFill>
                  <a:schemeClr val="bg1"/>
                </a:solidFill>
                <a:latin typeface="Montserrat" pitchFamily="2" charset="77"/>
                <a:ea typeface="+mj-ea"/>
                <a:cs typeface="+mj-cs"/>
              </a:defRPr>
            </a:lvl1pPr>
          </a:lstStyle>
          <a:p>
            <a:r>
              <a:rPr lang="en-GB"/>
              <a:t>Click to edit Master title style</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p:nvPr>
        </p:nvSpPr>
        <p:spPr>
          <a:xfrm>
            <a:off x="838200" y="3287041"/>
            <a:ext cx="7260771" cy="1655762"/>
          </a:xfrm>
          <a:prstGeom prst="rect">
            <a:avLst/>
          </a:prstGeom>
        </p:spPr>
        <p:txBody>
          <a:bodyPr lIns="0" tIns="0" rIns="0" bIns="0">
            <a:norm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accent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4"/>
          <a:stretch>
            <a:fillRect/>
          </a:stretch>
        </p:blipFill>
        <p:spPr>
          <a:xfrm>
            <a:off x="838200" y="5928574"/>
            <a:ext cx="1830913" cy="365124"/>
          </a:xfrm>
          <a:prstGeom prst="rect">
            <a:avLst/>
          </a:prstGeom>
        </p:spPr>
      </p:pic>
    </p:spTree>
    <p:extLst>
      <p:ext uri="{BB962C8B-B14F-4D97-AF65-F5344CB8AC3E}">
        <p14:creationId xmlns:p14="http://schemas.microsoft.com/office/powerpoint/2010/main" val="16242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light, dark&#10;&#10;Description automatically generated">
            <a:extLst>
              <a:ext uri="{FF2B5EF4-FFF2-40B4-BE49-F238E27FC236}">
                <a16:creationId xmlns:a16="http://schemas.microsoft.com/office/drawing/2014/main" id="{3785ED2E-A813-1B41-A1DF-EC04B8F0B94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Connected Collaboration</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B5B7"/>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01</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4"/>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connectivity</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How technology is helping ease the pains of having work teams operate in a multi-modal scenario in which they are split between the office and remote locations. Collaboration is being integrated into digital workflows.</a:t>
            </a:r>
          </a:p>
        </p:txBody>
      </p:sp>
    </p:spTree>
    <p:extLst>
      <p:ext uri="{BB962C8B-B14F-4D97-AF65-F5344CB8AC3E}">
        <p14:creationId xmlns:p14="http://schemas.microsoft.com/office/powerpoint/2010/main" val="169960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electronics, projector&#10;&#10;Description automatically generated">
            <a:extLst>
              <a:ext uri="{FF2B5EF4-FFF2-40B4-BE49-F238E27FC236}">
                <a16:creationId xmlns:a16="http://schemas.microsoft.com/office/drawing/2014/main" id="{2EF2B2F5-7BD5-894F-AFA6-30E0AFBA3DC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564302"/>
            <a:ext cx="7260771" cy="253839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CA" smtClean="0">
                <a:solidFill>
                  <a:schemeClr val="bg1"/>
                </a:solidFill>
                <a:effectLst/>
              </a:defRPr>
            </a:lvl1pPr>
          </a:lstStyle>
          <a:p>
            <a:r>
              <a:rPr lang="en-GB"/>
              <a:t>Investment to prevent  Ransomware Crisis</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319477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00FFF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02</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4"/>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319456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Access</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3764827"/>
            <a:ext cx="7260770" cy="134249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Ransomware is crippling government offices at all levels and threatening industry. The perpetrators are collaborating with state actors. This trend explores how companies are responding to the crisis and what a state-level response might involve.</a:t>
            </a:r>
          </a:p>
        </p:txBody>
      </p:sp>
    </p:spTree>
    <p:extLst>
      <p:ext uri="{BB962C8B-B14F-4D97-AF65-F5344CB8AC3E}">
        <p14:creationId xmlns:p14="http://schemas.microsoft.com/office/powerpoint/2010/main" val="320483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6F54E-9C29-F847-AFBC-5D0905BC82F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ESG Metrics / Carbon Scoring</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03</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4"/>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marL="0" marR="0" lvl="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a:pPr>
            <a:r>
              <a:rPr lang="en-US"/>
              <a:t>| Sustainability</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IoT and data tracking to track carbon dioxide emissions in an auditable way for the purposes of tracking climate change or creating saleable emission offsets.</a:t>
            </a:r>
          </a:p>
        </p:txBody>
      </p:sp>
    </p:spTree>
    <p:extLst>
      <p:ext uri="{BB962C8B-B14F-4D97-AF65-F5344CB8AC3E}">
        <p14:creationId xmlns:p14="http://schemas.microsoft.com/office/powerpoint/2010/main" val="28376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15C4E-8300-4B42-B6AC-691BB7683E85}"/>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866823"/>
            <a:ext cx="7260771" cy="1342492"/>
          </a:xfrm>
        </p:spPr>
        <p:txBody>
          <a:bodyPr anchor="b"/>
          <a:lstStyle>
            <a:lvl1pPr algn="l">
              <a:lnSpc>
                <a:spcPct val="80000"/>
              </a:lnSpc>
              <a:defRPr sz="6000" cap="none" baseline="0">
                <a:solidFill>
                  <a:schemeClr val="bg1"/>
                </a:solidFill>
                <a:latin typeface="Montserrat" pitchFamily="2" charset="77"/>
              </a:defRPr>
            </a:lvl1pPr>
          </a:lstStyle>
          <a:p>
            <a:r>
              <a:rPr lang="en-GB"/>
              <a:t>Intangible</a:t>
            </a:r>
            <a:br>
              <a:rPr lang="en-GB"/>
            </a:br>
            <a:r>
              <a:rPr lang="en-GB"/>
              <a:t>Value Creation</a:t>
            </a:r>
            <a:endParaRPr lang="en-US"/>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00FFF4"/>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04</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4"/>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Intangible Markets</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Using data to represent money. Can be a cryptocurrency that is decentralized, digital versions of fiat coins, but not digital transactions that represent physical money on paper as is the standard today. NFTs creating value through digital scarcity-based business models. </a:t>
            </a:r>
          </a:p>
        </p:txBody>
      </p:sp>
    </p:spTree>
    <p:extLst>
      <p:ext uri="{BB962C8B-B14F-4D97-AF65-F5344CB8AC3E}">
        <p14:creationId xmlns:p14="http://schemas.microsoft.com/office/powerpoint/2010/main" val="3834994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835894CA-09EE-8B49-9F6D-A459509BFAE8}"/>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1" y="866823"/>
            <a:ext cx="5016062" cy="1342492"/>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sz="6000" cap="none" baseline="0">
                <a:solidFill>
                  <a:schemeClr val="bg1"/>
                </a:solidFill>
                <a:latin typeface="Montserrat" pitchFamily="2" charset="77"/>
              </a:defRPr>
            </a:lvl1pPr>
          </a:lstStyle>
          <a:p>
            <a:r>
              <a:rPr lang="en-GB"/>
              <a:t>Innovation as a Service</a:t>
            </a:r>
          </a:p>
        </p:txBody>
      </p:sp>
      <p:sp>
        <p:nvSpPr>
          <p:cNvPr id="7" name="Subtitle 2">
            <a:extLst>
              <a:ext uri="{FF2B5EF4-FFF2-40B4-BE49-F238E27FC236}">
                <a16:creationId xmlns:a16="http://schemas.microsoft.com/office/drawing/2014/main" id="{C465D47B-7555-564A-A801-13E1AF36BEB2}"/>
              </a:ext>
            </a:extLst>
          </p:cNvPr>
          <p:cNvSpPr>
            <a:spLocks noGrp="1"/>
          </p:cNvSpPr>
          <p:nvPr>
            <p:ph type="subTitle" idx="1" hasCustomPrompt="1"/>
          </p:nvPr>
        </p:nvSpPr>
        <p:spPr>
          <a:xfrm>
            <a:off x="838201" y="2301390"/>
            <a:ext cx="973666" cy="365124"/>
          </a:xfrm>
          <a:prstGeom prst="rect">
            <a:avLst/>
          </a:prstGeom>
        </p:spPr>
        <p:txBody>
          <a:bodyPr lIns="0" tIns="0" rIns="0" bIns="0">
            <a:noAutofit/>
          </a:bodyPr>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rgbClr val="FFC000"/>
                </a:solidFill>
                <a:latin typeface="Exo" panose="02000503000000000000" pitchFamily="2" charset="77"/>
                <a:ea typeface="+mn-ea"/>
                <a:cs typeface="Teko"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Trend 05</a:t>
            </a:r>
            <a:endParaRPr lang="en-US"/>
          </a:p>
        </p:txBody>
      </p:sp>
      <p:pic>
        <p:nvPicPr>
          <p:cNvPr id="8" name="Picture 7">
            <a:extLst>
              <a:ext uri="{FF2B5EF4-FFF2-40B4-BE49-F238E27FC236}">
                <a16:creationId xmlns:a16="http://schemas.microsoft.com/office/drawing/2014/main" id="{68AFA3F6-8BF3-B144-89DE-32CF8188C503}"/>
              </a:ext>
            </a:extLst>
          </p:cNvPr>
          <p:cNvPicPr>
            <a:picLocks noChangeAspect="1"/>
          </p:cNvPicPr>
          <p:nvPr userDrawn="1"/>
        </p:nvPicPr>
        <p:blipFill>
          <a:blip r:embed="rId4"/>
          <a:stretch>
            <a:fillRect/>
          </a:stretch>
        </p:blipFill>
        <p:spPr>
          <a:xfrm>
            <a:off x="838200" y="5928574"/>
            <a:ext cx="1830913" cy="365124"/>
          </a:xfrm>
          <a:prstGeom prst="rect">
            <a:avLst/>
          </a:prstGeom>
        </p:spPr>
      </p:pic>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1811867" y="2301184"/>
            <a:ext cx="6287103" cy="365124"/>
          </a:xfrm>
          <a:prstGeom prst="rect">
            <a:avLst/>
          </a:prstGeom>
        </p:spPr>
        <p:txBody>
          <a:bodyPr lIns="0" tIns="0" rIns="0" bIns="0"/>
          <a:lstStyle>
            <a:lvl1pPr marL="0" marR="0" indent="0" algn="l" defTabSz="914400" rtl="0" eaLnBrk="1" fontAlgn="auto" latinLnBrk="0" hangingPunct="1">
              <a:lnSpc>
                <a:spcPts val="1600"/>
              </a:lnSpc>
              <a:spcBef>
                <a:spcPts val="1000"/>
              </a:spcBef>
              <a:spcAft>
                <a:spcPts val="0"/>
              </a:spcAft>
              <a:buClrTx/>
              <a:buSzTx/>
              <a:buFont typeface="Arial" panose="020B0604020202020204" pitchFamily="34" charset="0"/>
              <a:buNone/>
              <a:tabLst/>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 Automation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2871447"/>
            <a:ext cx="7260770" cy="2330120"/>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APIs are automating traditional industries and providing access to algorithms that understand content such as text, images, and audio being used to create products and services.</a:t>
            </a:r>
          </a:p>
        </p:txBody>
      </p:sp>
    </p:spTree>
    <p:extLst>
      <p:ext uri="{BB962C8B-B14F-4D97-AF65-F5344CB8AC3E}">
        <p14:creationId xmlns:p14="http://schemas.microsoft.com/office/powerpoint/2010/main" val="2201137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8F7D86-726A-8144-B10A-23A02256A0EC}"/>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7" name="Freeform: Shape 26">
            <a:extLst>
              <a:ext uri="{FF2B5EF4-FFF2-40B4-BE49-F238E27FC236}">
                <a16:creationId xmlns:a16="http://schemas.microsoft.com/office/drawing/2014/main" id="{625CD934-771D-4428-9C6B-FE3D7B4AE71C}"/>
              </a:ext>
            </a:extLst>
          </p:cNvPr>
          <p:cNvSpPr/>
          <p:nvPr userDrawn="1"/>
        </p:nvSpPr>
        <p:spPr>
          <a:xfrm>
            <a:off x="7622988" y="10"/>
            <a:ext cx="4575468" cy="6857990"/>
          </a:xfrm>
          <a:custGeom>
            <a:avLst/>
            <a:gdLst>
              <a:gd name="connsiteX0" fmla="*/ 1466178 w 4575468"/>
              <a:gd name="connsiteY0" fmla="*/ 0 h 6857990"/>
              <a:gd name="connsiteX1" fmla="*/ 4575468 w 4575468"/>
              <a:gd name="connsiteY1" fmla="*/ 0 h 6857990"/>
              <a:gd name="connsiteX2" fmla="*/ 4575468 w 4575468"/>
              <a:gd name="connsiteY2" fmla="*/ 6857990 h 6857990"/>
              <a:gd name="connsiteX3" fmla="*/ 1546474 w 4575468"/>
              <a:gd name="connsiteY3" fmla="*/ 6857990 h 6857990"/>
              <a:gd name="connsiteX4" fmla="*/ 1526634 w 4575468"/>
              <a:gd name="connsiteY4" fmla="*/ 6840804 h 6857990"/>
              <a:gd name="connsiteX5" fmla="*/ 0 w 4575468"/>
              <a:gd name="connsiteY5" fmla="*/ 3391582 h 6857990"/>
              <a:gd name="connsiteX6" fmla="*/ 1364804 w 4575468"/>
              <a:gd name="connsiteY6" fmla="*/ 96650 h 685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468" h="6857990">
                <a:moveTo>
                  <a:pt x="1466178" y="0"/>
                </a:moveTo>
                <a:lnTo>
                  <a:pt x="4575468" y="0"/>
                </a:lnTo>
                <a:lnTo>
                  <a:pt x="4575468" y="6857990"/>
                </a:lnTo>
                <a:lnTo>
                  <a:pt x="1546474" y="6857990"/>
                </a:lnTo>
                <a:lnTo>
                  <a:pt x="1526634" y="6840804"/>
                </a:lnTo>
                <a:cubicBezTo>
                  <a:pt x="588790" y="5988408"/>
                  <a:pt x="0" y="4758755"/>
                  <a:pt x="0" y="3391582"/>
                </a:cubicBezTo>
                <a:cubicBezTo>
                  <a:pt x="0" y="2104831"/>
                  <a:pt x="521559" y="939897"/>
                  <a:pt x="1364804" y="9665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panose="00000500000000000000" pitchFamily="2" charset="0"/>
            </a:endParaRPr>
          </a:p>
        </p:txBody>
      </p:sp>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6602731"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Case Study</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Situation</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199"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5" name="Text Placeholder 2">
            <a:extLst>
              <a:ext uri="{FF2B5EF4-FFF2-40B4-BE49-F238E27FC236}">
                <a16:creationId xmlns:a16="http://schemas.microsoft.com/office/drawing/2014/main" id="{A03B90D9-0116-DA4F-A141-8A5F482DAB4D}"/>
              </a:ext>
            </a:extLst>
          </p:cNvPr>
          <p:cNvSpPr>
            <a:spLocks noGrp="1"/>
          </p:cNvSpPr>
          <p:nvPr>
            <p:ph type="body" sz="quarter" idx="12" hasCustomPrompt="1"/>
          </p:nvPr>
        </p:nvSpPr>
        <p:spPr>
          <a:xfrm>
            <a:off x="4297017"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Complication</a:t>
            </a:r>
          </a:p>
        </p:txBody>
      </p:sp>
      <p:sp>
        <p:nvSpPr>
          <p:cNvPr id="16" name="Text Placeholder 12">
            <a:extLst>
              <a:ext uri="{FF2B5EF4-FFF2-40B4-BE49-F238E27FC236}">
                <a16:creationId xmlns:a16="http://schemas.microsoft.com/office/drawing/2014/main" id="{A162D99E-401F-FA42-AAB0-8CAC6767734A}"/>
              </a:ext>
            </a:extLst>
          </p:cNvPr>
          <p:cNvSpPr>
            <a:spLocks noGrp="1"/>
          </p:cNvSpPr>
          <p:nvPr>
            <p:ph type="body" sz="quarter" idx="13" hasCustomPrompt="1"/>
          </p:nvPr>
        </p:nvSpPr>
        <p:spPr>
          <a:xfrm>
            <a:off x="4297016"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a:t>
            </a:r>
          </a:p>
        </p:txBody>
      </p:sp>
      <p:sp>
        <p:nvSpPr>
          <p:cNvPr id="17" name="Text Placeholder 2">
            <a:extLst>
              <a:ext uri="{FF2B5EF4-FFF2-40B4-BE49-F238E27FC236}">
                <a16:creationId xmlns:a16="http://schemas.microsoft.com/office/drawing/2014/main" id="{9EF5BC69-8FCB-DA47-98C6-B1926FC6E913}"/>
              </a:ext>
            </a:extLst>
          </p:cNvPr>
          <p:cNvSpPr>
            <a:spLocks noGrp="1"/>
          </p:cNvSpPr>
          <p:nvPr>
            <p:ph type="body" sz="quarter" idx="14" hasCustomPrompt="1"/>
          </p:nvPr>
        </p:nvSpPr>
        <p:spPr>
          <a:xfrm>
            <a:off x="8382572" y="1734554"/>
            <a:ext cx="2971229" cy="223805"/>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solidFill>
                <a:latin typeface="Exo" panose="02000503000000000000" pitchFamily="2" charset="77"/>
                <a:ea typeface="+mn-ea"/>
                <a:cs typeface="Teko" panose="02000000000000000000" pitchFamily="2" charset="77"/>
              </a:defRPr>
            </a:lvl1pPr>
          </a:lstStyle>
          <a:p>
            <a:pPr lvl="0"/>
            <a:r>
              <a:rPr lang="en-US"/>
              <a:t>Resolution</a:t>
            </a:r>
          </a:p>
        </p:txBody>
      </p:sp>
      <p:sp>
        <p:nvSpPr>
          <p:cNvPr id="18" name="Text Placeholder 12">
            <a:extLst>
              <a:ext uri="{FF2B5EF4-FFF2-40B4-BE49-F238E27FC236}">
                <a16:creationId xmlns:a16="http://schemas.microsoft.com/office/drawing/2014/main" id="{8882A3F9-6F6E-4B42-BB73-2F8AC6E37FC8}"/>
              </a:ext>
            </a:extLst>
          </p:cNvPr>
          <p:cNvSpPr>
            <a:spLocks noGrp="1"/>
          </p:cNvSpPr>
          <p:nvPr>
            <p:ph type="body" sz="quarter" idx="15" hasCustomPrompt="1"/>
          </p:nvPr>
        </p:nvSpPr>
        <p:spPr>
          <a:xfrm>
            <a:off x="8382571" y="1958359"/>
            <a:ext cx="2971229" cy="3155275"/>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bg1"/>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9" name="TextBox 18">
            <a:extLst>
              <a:ext uri="{FF2B5EF4-FFF2-40B4-BE49-F238E27FC236}">
                <a16:creationId xmlns:a16="http://schemas.microsoft.com/office/drawing/2014/main" id="{187430EA-2939-A74D-95AA-A80E213E2B7E}"/>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dirty="0">
                <a:solidFill>
                  <a:schemeClr val="bg1">
                    <a:lumMod val="50000"/>
                  </a:schemeClr>
                </a:solidFill>
                <a:latin typeface="Montserrat" pitchFamily="2" charset="77"/>
              </a:rPr>
              <a:t>|  </a:t>
            </a:r>
            <a:fld id="{EFD847FB-69B5-1049-9460-5CA5999420BD}" type="slidenum">
              <a:rPr lang="en-US" sz="800" cap="all" baseline="0" smtClean="0">
                <a:solidFill>
                  <a:schemeClr val="bg1">
                    <a:lumMod val="50000"/>
                  </a:schemeClr>
                </a:solidFill>
                <a:latin typeface="Montserrat" pitchFamily="2" charset="77"/>
              </a:rPr>
              <a:pPr/>
              <a:t>‹#›</a:t>
            </a:fld>
            <a:endParaRPr lang="en-US" sz="800" cap="all" baseline="0" dirty="0">
              <a:solidFill>
                <a:schemeClr val="bg1">
                  <a:lumMod val="50000"/>
                </a:schemeClr>
              </a:solidFill>
              <a:latin typeface="Montserrat" pitchFamily="2" charset="77"/>
            </a:endParaRPr>
          </a:p>
        </p:txBody>
      </p:sp>
      <p:sp>
        <p:nvSpPr>
          <p:cNvPr id="20" name="TextBox 19">
            <a:extLst>
              <a:ext uri="{FF2B5EF4-FFF2-40B4-BE49-F238E27FC236}">
                <a16:creationId xmlns:a16="http://schemas.microsoft.com/office/drawing/2014/main" id="{947BFC99-EA62-FD49-868B-51509723CF0D}"/>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bg1">
                    <a:lumMod val="50000"/>
                  </a:schemeClr>
                </a:solidFill>
                <a:latin typeface="Montserrat" pitchFamily="2" charset="77"/>
              </a:rPr>
              <a:t>applications priorities 2022</a:t>
            </a:r>
          </a:p>
        </p:txBody>
      </p:sp>
      <p:sp>
        <p:nvSpPr>
          <p:cNvPr id="25" name="TextBox 24">
            <a:extLst>
              <a:ext uri="{FF2B5EF4-FFF2-40B4-BE49-F238E27FC236}">
                <a16:creationId xmlns:a16="http://schemas.microsoft.com/office/drawing/2014/main" id="{3CA53EEF-EFBB-534C-A6BA-81D04A9271E5}"/>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28690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0D16AB9-1FF5-424E-A8AF-5EF61DA33F2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2EC293-3456-7D49-8EC5-126D2057B853}"/>
              </a:ext>
            </a:extLst>
          </p:cNvPr>
          <p:cNvSpPr>
            <a:spLocks noGrp="1"/>
          </p:cNvSpPr>
          <p:nvPr>
            <p:ph type="ctrTitle" hasCustomPrompt="1"/>
          </p:nvPr>
        </p:nvSpPr>
        <p:spPr>
          <a:xfrm>
            <a:off x="838200" y="642599"/>
            <a:ext cx="4648200" cy="642277"/>
          </a:xfrm>
        </p:spPr>
        <p:txBody>
          <a:bodyPr anchor="b">
            <a:normAutofit/>
          </a:bodyPr>
          <a:lstStyle>
            <a:lvl1pPr algn="l">
              <a:lnSpc>
                <a:spcPct val="80000"/>
              </a:lnSpc>
              <a:defRPr sz="3500" cap="none" baseline="0">
                <a:solidFill>
                  <a:schemeClr val="tx1">
                    <a:lumMod val="85000"/>
                    <a:lumOff val="15000"/>
                  </a:schemeClr>
                </a:solidFill>
                <a:latin typeface="Montserrat" pitchFamily="2" charset="77"/>
              </a:defRPr>
            </a:lvl1pPr>
          </a:lstStyle>
          <a:p>
            <a:r>
              <a:rPr lang="en-GB"/>
              <a:t>What’s Next</a:t>
            </a:r>
            <a:endParaRPr lang="en-US"/>
          </a:p>
        </p:txBody>
      </p:sp>
      <p:sp>
        <p:nvSpPr>
          <p:cNvPr id="3" name="Text Placeholder 2">
            <a:extLst>
              <a:ext uri="{FF2B5EF4-FFF2-40B4-BE49-F238E27FC236}">
                <a16:creationId xmlns:a16="http://schemas.microsoft.com/office/drawing/2014/main" id="{847DC9B0-6283-F343-B97D-D7F1726DE649}"/>
              </a:ext>
            </a:extLst>
          </p:cNvPr>
          <p:cNvSpPr>
            <a:spLocks noGrp="1"/>
          </p:cNvSpPr>
          <p:nvPr>
            <p:ph type="body" sz="quarter" idx="10" hasCustomPrompt="1"/>
          </p:nvPr>
        </p:nvSpPr>
        <p:spPr>
          <a:xfrm>
            <a:off x="838200"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Summary blurb</a:t>
            </a:r>
          </a:p>
        </p:txBody>
      </p:sp>
      <p:sp>
        <p:nvSpPr>
          <p:cNvPr id="13" name="Text Placeholder 12">
            <a:extLst>
              <a:ext uri="{FF2B5EF4-FFF2-40B4-BE49-F238E27FC236}">
                <a16:creationId xmlns:a16="http://schemas.microsoft.com/office/drawing/2014/main" id="{D023BBB8-EF00-DE4F-A57E-CEB74987E69A}"/>
              </a:ext>
            </a:extLst>
          </p:cNvPr>
          <p:cNvSpPr>
            <a:spLocks noGrp="1"/>
          </p:cNvSpPr>
          <p:nvPr>
            <p:ph type="body" sz="quarter" idx="11" hasCustomPrompt="1"/>
          </p:nvPr>
        </p:nvSpPr>
        <p:spPr>
          <a:xfrm>
            <a:off x="838200"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2">
            <a:extLst>
              <a:ext uri="{FF2B5EF4-FFF2-40B4-BE49-F238E27FC236}">
                <a16:creationId xmlns:a16="http://schemas.microsoft.com/office/drawing/2014/main" id="{90564423-4077-4E43-A091-5FEF4D99CDEC}"/>
              </a:ext>
            </a:extLst>
          </p:cNvPr>
          <p:cNvSpPr>
            <a:spLocks noGrp="1"/>
          </p:cNvSpPr>
          <p:nvPr>
            <p:ph type="body" sz="quarter" idx="12" hasCustomPrompt="1"/>
          </p:nvPr>
        </p:nvSpPr>
        <p:spPr>
          <a:xfrm>
            <a:off x="6047509" y="1556967"/>
            <a:ext cx="4648199"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stStyle>
          <a:p>
            <a:pPr lvl="0"/>
            <a:r>
              <a:rPr lang="en-US"/>
              <a:t>Uncertainties</a:t>
            </a:r>
          </a:p>
        </p:txBody>
      </p:sp>
      <p:sp>
        <p:nvSpPr>
          <p:cNvPr id="17" name="Text Placeholder 12">
            <a:extLst>
              <a:ext uri="{FF2B5EF4-FFF2-40B4-BE49-F238E27FC236}">
                <a16:creationId xmlns:a16="http://schemas.microsoft.com/office/drawing/2014/main" id="{73DCD5A5-F688-E84E-B2E3-746ABDD30A29}"/>
              </a:ext>
            </a:extLst>
          </p:cNvPr>
          <p:cNvSpPr>
            <a:spLocks noGrp="1"/>
          </p:cNvSpPr>
          <p:nvPr>
            <p:ph type="body" sz="quarter" idx="13" hasCustomPrompt="1"/>
          </p:nvPr>
        </p:nvSpPr>
        <p:spPr>
          <a:xfrm>
            <a:off x="6047509" y="1778884"/>
            <a:ext cx="4648200"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smtClean="0">
                <a:solidFill>
                  <a:schemeClr val="tx1">
                    <a:lumMod val="85000"/>
                    <a:lumOff val="15000"/>
                  </a:schemeClr>
                </a:solidFill>
                <a:effectLst/>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extBox 9">
            <a:extLst>
              <a:ext uri="{FF2B5EF4-FFF2-40B4-BE49-F238E27FC236}">
                <a16:creationId xmlns:a16="http://schemas.microsoft.com/office/drawing/2014/main" id="{02B6221D-42E4-3142-989F-B18229CCCE61}"/>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11" name="TextBox 10">
            <a:extLst>
              <a:ext uri="{FF2B5EF4-FFF2-40B4-BE49-F238E27FC236}">
                <a16:creationId xmlns:a16="http://schemas.microsoft.com/office/drawing/2014/main" id="{4277FF69-76AB-F84C-82F7-8B53F1B8B89C}"/>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12" name="TextBox 11">
            <a:extLst>
              <a:ext uri="{FF2B5EF4-FFF2-40B4-BE49-F238E27FC236}">
                <a16:creationId xmlns:a16="http://schemas.microsoft.com/office/drawing/2014/main" id="{FCCCE4B4-C784-484C-B3E6-5B1D610C0BE8}"/>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dirty="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2538455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40021-03EB-A94E-8765-FACC1459C323}"/>
              </a:ext>
            </a:extLst>
          </p:cNvPr>
          <p:cNvSpPr>
            <a:spLocks noGrp="1"/>
          </p:cNvSpPr>
          <p:nvPr>
            <p:ph type="title"/>
          </p:nvPr>
        </p:nvSpPr>
        <p:spPr>
          <a:xfrm>
            <a:off x="838200" y="1823154"/>
            <a:ext cx="5257800" cy="2498325"/>
          </a:xfrm>
          <a:prstGeom prst="rect">
            <a:avLst/>
          </a:prstGeom>
        </p:spPr>
        <p:txBody>
          <a:bodyPr vert="horz" lIns="0" tIns="0" rIns="0" bIns="0" rtlCol="0" anchor="ctr">
            <a:normAutofit/>
          </a:bodyPr>
          <a:lstStyle/>
          <a:p>
            <a:r>
              <a:rPr lang="en-GB"/>
              <a:t>Click to edit Master title style</a:t>
            </a:r>
            <a:endParaRPr lang="en-US"/>
          </a:p>
        </p:txBody>
      </p:sp>
      <p:sp>
        <p:nvSpPr>
          <p:cNvPr id="9" name="TextBox 8">
            <a:extLst>
              <a:ext uri="{FF2B5EF4-FFF2-40B4-BE49-F238E27FC236}">
                <a16:creationId xmlns:a16="http://schemas.microsoft.com/office/drawing/2014/main" id="{A8AC15DC-D35C-EE4C-90F8-459944072C3D}"/>
              </a:ext>
            </a:extLst>
          </p:cNvPr>
          <p:cNvSpPr txBox="1"/>
          <p:nvPr userDrawn="1"/>
        </p:nvSpPr>
        <p:spPr>
          <a:xfrm>
            <a:off x="11149836" y="6336068"/>
            <a:ext cx="451413" cy="123111"/>
          </a:xfrm>
          <a:prstGeom prst="rect">
            <a:avLst/>
          </a:prstGeom>
          <a:noFill/>
        </p:spPr>
        <p:txBody>
          <a:bodyPr wrap="square" lIns="0" tIns="0" rIns="0" bIns="0" rtlCol="0" anchor="t" anchorCtr="0">
            <a:spAutoFit/>
          </a:bodyPr>
          <a:lstStyle/>
          <a:p>
            <a:r>
              <a:rPr lang="en-US" sz="800" cap="all" baseline="0">
                <a:solidFill>
                  <a:schemeClr val="tx1">
                    <a:lumMod val="85000"/>
                    <a:lumOff val="15000"/>
                  </a:schemeClr>
                </a:solidFill>
                <a:latin typeface="Montserrat" pitchFamily="2" charset="77"/>
              </a:rPr>
              <a:t>|  </a:t>
            </a:r>
            <a:fld id="{EFD847FB-69B5-1049-9460-5CA5999420BD}" type="slidenum">
              <a:rPr lang="en-US" sz="800" cap="all" baseline="0" smtClean="0">
                <a:solidFill>
                  <a:schemeClr val="tx1">
                    <a:lumMod val="85000"/>
                    <a:lumOff val="15000"/>
                  </a:schemeClr>
                </a:solidFill>
                <a:latin typeface="Montserrat" pitchFamily="2" charset="77"/>
              </a:rPr>
              <a:pPr/>
              <a:t>‹#›</a:t>
            </a:fld>
            <a:endParaRPr lang="en-US" sz="800" cap="all" baseline="0">
              <a:solidFill>
                <a:schemeClr val="tx1">
                  <a:lumMod val="85000"/>
                  <a:lumOff val="15000"/>
                </a:schemeClr>
              </a:solidFill>
              <a:latin typeface="Montserrat" pitchFamily="2" charset="77"/>
            </a:endParaRPr>
          </a:p>
        </p:txBody>
      </p:sp>
      <p:sp>
        <p:nvSpPr>
          <p:cNvPr id="10" name="TextBox 9">
            <a:extLst>
              <a:ext uri="{FF2B5EF4-FFF2-40B4-BE49-F238E27FC236}">
                <a16:creationId xmlns:a16="http://schemas.microsoft.com/office/drawing/2014/main" id="{FF75CB2D-251F-6047-92AB-FB2CF05B8B94}"/>
              </a:ext>
            </a:extLst>
          </p:cNvPr>
          <p:cNvSpPr txBox="1"/>
          <p:nvPr userDrawn="1"/>
        </p:nvSpPr>
        <p:spPr>
          <a:xfrm>
            <a:off x="8695427" y="6336068"/>
            <a:ext cx="2389154" cy="123111"/>
          </a:xfrm>
          <a:prstGeom prst="rect">
            <a:avLst/>
          </a:prstGeom>
          <a:noFill/>
        </p:spPr>
        <p:txBody>
          <a:bodyPr wrap="square" lIns="0" tIns="0" rIns="0" bIns="0" rtlCol="0" anchor="t" anchorCtr="0">
            <a:spAutoFit/>
          </a:bodyPr>
          <a:lstStyle/>
          <a:p>
            <a:pPr algn="r"/>
            <a:r>
              <a:rPr lang="en-US" sz="800" b="1" cap="all" baseline="0" dirty="0">
                <a:solidFill>
                  <a:schemeClr val="tx1">
                    <a:lumMod val="85000"/>
                    <a:lumOff val="15000"/>
                  </a:schemeClr>
                </a:solidFill>
                <a:latin typeface="Montserrat" pitchFamily="2" charset="77"/>
              </a:rPr>
              <a:t>applications priorities 2022</a:t>
            </a:r>
          </a:p>
        </p:txBody>
      </p:sp>
      <p:sp>
        <p:nvSpPr>
          <p:cNvPr id="11" name="TextBox 10">
            <a:extLst>
              <a:ext uri="{FF2B5EF4-FFF2-40B4-BE49-F238E27FC236}">
                <a16:creationId xmlns:a16="http://schemas.microsoft.com/office/drawing/2014/main" id="{72CA8EE1-B59B-854B-BA02-1CEF3EC12610}"/>
              </a:ext>
            </a:extLst>
          </p:cNvPr>
          <p:cNvSpPr txBox="1"/>
          <p:nvPr userDrawn="1"/>
        </p:nvSpPr>
        <p:spPr>
          <a:xfrm>
            <a:off x="838200" y="6336068"/>
            <a:ext cx="1969155" cy="123111"/>
          </a:xfrm>
          <a:prstGeom prst="rect">
            <a:avLst/>
          </a:prstGeom>
          <a:noFill/>
        </p:spPr>
        <p:txBody>
          <a:bodyPr wrap="square" lIns="0" tIns="0" rIns="0" bIns="0" rtlCol="0" anchor="t" anchorCtr="0">
            <a:spAutoFit/>
          </a:bodyPr>
          <a:lstStyle/>
          <a:p>
            <a:pPr algn="l"/>
            <a:r>
              <a:rPr lang="en-US" sz="800" cap="all" baseline="0">
                <a:solidFill>
                  <a:schemeClr val="tx1">
                    <a:lumMod val="85000"/>
                    <a:lumOff val="15000"/>
                  </a:schemeClr>
                </a:solidFill>
                <a:latin typeface="Montserrat" pitchFamily="2" charset="77"/>
              </a:rPr>
              <a:t>Info-tech Research Group</a:t>
            </a:r>
          </a:p>
        </p:txBody>
      </p:sp>
    </p:spTree>
    <p:extLst>
      <p:ext uri="{BB962C8B-B14F-4D97-AF65-F5344CB8AC3E}">
        <p14:creationId xmlns:p14="http://schemas.microsoft.com/office/powerpoint/2010/main" val="325407975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73" r:id="rId3"/>
    <p:sldLayoutId id="2147483674" r:id="rId4"/>
    <p:sldLayoutId id="2147483675" r:id="rId5"/>
    <p:sldLayoutId id="2147483661" r:id="rId6"/>
    <p:sldLayoutId id="2147483676" r:id="rId7"/>
    <p:sldLayoutId id="2147483668" r:id="rId8"/>
    <p:sldLayoutId id="2147483670" r:id="rId9"/>
    <p:sldLayoutId id="2147483671" r:id="rId10"/>
    <p:sldLayoutId id="2147483717" r:id="rId11"/>
    <p:sldLayoutId id="2147483718" r:id="rId12"/>
    <p:sldLayoutId id="2147483719" r:id="rId13"/>
    <p:sldLayoutId id="2147483720" r:id="rId14"/>
    <p:sldLayoutId id="2147483650" r:id="rId15"/>
    <p:sldLayoutId id="2147483681" r:id="rId16"/>
    <p:sldLayoutId id="2147483683" r:id="rId17"/>
    <p:sldLayoutId id="2147483716" r:id="rId18"/>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fotech.com/benchmarking/apa-enduser-feedback" TargetMode="External"/><Relationship Id="rId2" Type="http://schemas.openxmlformats.org/officeDocument/2006/relationships/hyperlink" Target="https://www.infotech.com/research/ss/application-portfolio-management-foundations"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infotech.com/research/ss/application-portfolio-management-foundations"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www.infotech.com/research/ss/review-your-application-strategy" TargetMode="External"/><Relationship Id="rId5" Type="http://schemas.openxmlformats.org/officeDocument/2006/relationships/hyperlink" Target="https://www.infotech.com/research/ss/modernize-your-applications" TargetMode="External"/><Relationship Id="rId4" Type="http://schemas.openxmlformats.org/officeDocument/2006/relationships/hyperlink" Target="https://www.infotech.com/research/ss/build-an-application-rationalization-framewor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fotech.com/research/ss/get-the-most-out-of-your-erp" TargetMode="External"/><Relationship Id="rId2" Type="http://schemas.openxmlformats.org/officeDocument/2006/relationships/hyperlink" Target="https://www.infotech.com/research/ss/get-the-most-out-of-your-crm"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hyperlink" Target="https://www.infotech.com/research/ss/get-the-most-out-of-your-hrms" TargetMode="External"/><Relationship Id="rId2" Type="http://schemas.openxmlformats.org/officeDocument/2006/relationships/hyperlink" Target="https://www.infotech.com/benchmarking/apa-enduser-feedback"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fotech.com/research/ss/get-the-most-out-of-your-erp"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hyperlink" Target="https://www.infotech.com/research/ss/get-the-most-out-of-your-hrms" TargetMode="External"/><Relationship Id="rId4" Type="http://schemas.openxmlformats.org/officeDocument/2006/relationships/hyperlink" Target="https://www.infotech.com/research/ss/get-the-most-out-of-your-cr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www.infotech.com/diagnostic/programs/ceo-cio-alignment"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infotech.com/benchmarking/enduser-satisfaction" TargetMode="External"/><Relationship Id="rId2" Type="http://schemas.openxmlformats.org/officeDocument/2006/relationships/hyperlink" Target="https://www.infotech.com/research/ss/build-a-winning-business-process-automation-playbook"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fotech.com/research/ss/build-a-winning-business-process-automation-playbook"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https://www.infotech.com/research/ss/build-a-software-quality-assurance-program" TargetMode="External"/><Relationship Id="rId4" Type="http://schemas.openxmlformats.org/officeDocument/2006/relationships/hyperlink" Target="https://www.infotech.com/research/ss/modernize-your-sdlc"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fotech.com/research/ss/drive-real-business-value-with-an-hris-strategy" TargetMode="External"/><Relationship Id="rId2" Type="http://schemas.openxmlformats.org/officeDocument/2006/relationships/hyperlink" Target="https://www.infotech.com/research/ss/build-an-erp-strategy-and-roadmap"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fotech.com/benchmarking/apa-enduser-feedback" TargetMode="External"/><Relationship Id="rId2" Type="http://schemas.openxmlformats.org/officeDocument/2006/relationships/hyperlink" Target="https://www.infotech.com/research/ss/build-a-strong-technology-foundation-for-customer-experience-management"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fotech.com/research/ss/select-an-erp-implementation-partner"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www.infotech.com/research/ss/build-an-erp-strategy-and-roadmap"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infotech.com/research/ss/implement-agile-practices-that-work" TargetMode="External"/><Relationship Id="rId2" Type="http://schemas.openxmlformats.org/officeDocument/2006/relationships/hyperlink" Target="https://www.infotech.com/research/ss/deliver-on-your-digital-product-vision" TargetMode="External"/><Relationship Id="rId1" Type="http://schemas.openxmlformats.org/officeDocument/2006/relationships/slideLayout" Target="../slideLayouts/slideLayout9.xml"/><Relationship Id="rId4" Type="http://schemas.openxmlformats.org/officeDocument/2006/relationships/hyperlink" Target="https://www.infotech.com/research/ss/build-your-bizdevops-playbook"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infotech.com/concierge-services/application-strategy-review"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4618-357B-C148-853A-A733060EFBED}"/>
              </a:ext>
            </a:extLst>
          </p:cNvPr>
          <p:cNvSpPr>
            <a:spLocks noGrp="1"/>
          </p:cNvSpPr>
          <p:nvPr>
            <p:ph type="ctrTitle"/>
          </p:nvPr>
        </p:nvSpPr>
        <p:spPr>
          <a:xfrm>
            <a:off x="826770" y="807366"/>
            <a:ext cx="7260771" cy="2387600"/>
          </a:xfrm>
        </p:spPr>
        <p:txBody>
          <a:bodyPr/>
          <a:lstStyle/>
          <a:p>
            <a:r>
              <a:rPr lang="en-US" dirty="0"/>
              <a:t>Applications Priorities 2022</a:t>
            </a:r>
          </a:p>
        </p:txBody>
      </p:sp>
      <p:sp>
        <p:nvSpPr>
          <p:cNvPr id="6" name="TextBox 5">
            <a:extLst>
              <a:ext uri="{FF2B5EF4-FFF2-40B4-BE49-F238E27FC236}">
                <a16:creationId xmlns:a16="http://schemas.microsoft.com/office/drawing/2014/main" id="{E0D87E90-A676-4C44-B5D2-A787D8453757}"/>
              </a:ext>
            </a:extLst>
          </p:cNvPr>
          <p:cNvSpPr txBox="1"/>
          <p:nvPr/>
        </p:nvSpPr>
        <p:spPr>
          <a:xfrm>
            <a:off x="2881745" y="5907415"/>
            <a:ext cx="5303250" cy="464230"/>
          </a:xfrm>
          <a:prstGeom prst="rect">
            <a:avLst/>
          </a:prstGeom>
          <a:noFill/>
        </p:spPr>
        <p:txBody>
          <a:bodyPr wrap="square">
            <a:spAutoFit/>
          </a:bodyPr>
          <a:lstStyle/>
          <a:p>
            <a:pPr marR="3081">
              <a:lnSpc>
                <a:spcPts val="958"/>
              </a:lnSpc>
              <a:spcBef>
                <a:spcPts val="18"/>
              </a:spcBef>
            </a:pPr>
            <a:r>
              <a:rPr lang="en-US" sz="800" b="0" i="0" spc="-6" dirty="0">
                <a:solidFill>
                  <a:schemeClr val="bg1"/>
                </a:solidFill>
                <a:latin typeface="Roboto Condensed Light" panose="02000000000000000000" pitchFamily="2" charset="0"/>
                <a:ea typeface="Roboto Condensed Light" panose="02000000000000000000" pitchFamily="2" charset="0"/>
                <a:cs typeface="Arial"/>
              </a:rPr>
              <a:t>Info-Tech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Research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Group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Inc. </a:t>
            </a:r>
            <a:r>
              <a:rPr lang="en-US" sz="800" b="0" i="0" dirty="0">
                <a:solidFill>
                  <a:schemeClr val="bg1"/>
                </a:solidFill>
                <a:latin typeface="Roboto Condensed Light" panose="02000000000000000000" pitchFamily="2" charset="0"/>
                <a:ea typeface="Roboto Condensed Light" panose="02000000000000000000" pitchFamily="2" charset="0"/>
                <a:cs typeface="Arial"/>
              </a:rPr>
              <a:t>is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a </a:t>
            </a:r>
            <a:r>
              <a:rPr lang="en-US" sz="800" b="0" i="0" dirty="0">
                <a:solidFill>
                  <a:schemeClr val="bg1"/>
                </a:solidFill>
                <a:latin typeface="Roboto Condensed Light" panose="02000000000000000000" pitchFamily="2" charset="0"/>
                <a:ea typeface="Roboto Condensed Light" panose="02000000000000000000" pitchFamily="2" charset="0"/>
                <a:cs typeface="Arial"/>
              </a:rPr>
              <a:t>global leader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in </a:t>
            </a:r>
            <a:r>
              <a:rPr lang="en-US" sz="800" b="0" i="0" dirty="0">
                <a:solidFill>
                  <a:schemeClr val="bg1"/>
                </a:solidFill>
                <a:latin typeface="Roboto Condensed Light" panose="02000000000000000000" pitchFamily="2" charset="0"/>
                <a:ea typeface="Roboto Condensed Light" panose="02000000000000000000" pitchFamily="2" charset="0"/>
                <a:cs typeface="Arial"/>
              </a:rPr>
              <a:t>providing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IT research</a:t>
            </a:r>
            <a:r>
              <a:rPr lang="en-US" sz="800" b="0" i="0" spc="64"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and</a:t>
            </a:r>
            <a:r>
              <a:rPr lang="en-US" sz="800" b="0" i="0" spc="9"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dirty="0">
                <a:solidFill>
                  <a:schemeClr val="bg1"/>
                </a:solidFill>
                <a:latin typeface="Roboto Condensed Light" panose="02000000000000000000" pitchFamily="2" charset="0"/>
                <a:ea typeface="Roboto Condensed Light" panose="02000000000000000000" pitchFamily="2" charset="0"/>
                <a:cs typeface="Arial"/>
              </a:rPr>
              <a:t>advice.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Info-Tech’s </a:t>
            </a:r>
            <a:r>
              <a:rPr lang="en-US" sz="800" b="0" i="0" dirty="0">
                <a:solidFill>
                  <a:schemeClr val="bg1"/>
                </a:solidFill>
                <a:latin typeface="Roboto Condensed Light" panose="02000000000000000000" pitchFamily="2" charset="0"/>
                <a:ea typeface="Roboto Condensed Light" panose="02000000000000000000" pitchFamily="2" charset="0"/>
                <a:cs typeface="Arial"/>
              </a:rPr>
              <a:t>products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and services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combine </a:t>
            </a:r>
            <a:r>
              <a:rPr lang="en-US" sz="800" b="0" i="0" dirty="0">
                <a:solidFill>
                  <a:schemeClr val="bg1"/>
                </a:solidFill>
                <a:latin typeface="Roboto Condensed Light" panose="02000000000000000000" pitchFamily="2" charset="0"/>
                <a:ea typeface="Roboto Condensed Light" panose="02000000000000000000" pitchFamily="2" charset="0"/>
                <a:cs typeface="Arial"/>
              </a:rPr>
              <a:t>actionable insight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and relevant</a:t>
            </a:r>
            <a:r>
              <a:rPr lang="en-US" sz="800" b="0" i="0" spc="76"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advice</a:t>
            </a:r>
            <a:r>
              <a:rPr lang="en-US" sz="800" b="0" i="0" spc="12"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dirty="0">
                <a:solidFill>
                  <a:schemeClr val="bg1"/>
                </a:solidFill>
                <a:latin typeface="Roboto Condensed Light" panose="02000000000000000000" pitchFamily="2" charset="0"/>
                <a:ea typeface="Roboto Condensed Light" panose="02000000000000000000" pitchFamily="2" charset="0"/>
                <a:cs typeface="Arial"/>
              </a:rPr>
              <a:t>with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lang="en-US" sz="800" b="0" i="0" spc="73"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concerns.</a:t>
            </a:r>
            <a:endParaRPr lang="en-US" sz="800" b="0" i="0" dirty="0">
              <a:solidFill>
                <a:schemeClr val="bg1"/>
              </a:solidFill>
              <a:latin typeface="Roboto Condensed Light" panose="02000000000000000000" pitchFamily="2" charset="0"/>
              <a:ea typeface="Roboto Condensed Light" panose="02000000000000000000" pitchFamily="2" charset="0"/>
              <a:cs typeface="Arial"/>
            </a:endParaRPr>
          </a:p>
          <a:p>
            <a:pPr marR="3851">
              <a:lnSpc>
                <a:spcPts val="931"/>
              </a:lnSpc>
            </a:pPr>
            <a:r>
              <a:rPr lang="en-US" sz="800" b="0" i="0" spc="6"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1997-2022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Info-Tech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Research </a:t>
            </a:r>
            <a:r>
              <a:rPr lang="en-US" sz="800" b="0" i="0" spc="6" dirty="0">
                <a:solidFill>
                  <a:schemeClr val="bg1"/>
                </a:solidFill>
                <a:latin typeface="Roboto Condensed Light" panose="02000000000000000000" pitchFamily="2" charset="0"/>
                <a:ea typeface="Roboto Condensed Light" panose="02000000000000000000" pitchFamily="2" charset="0"/>
                <a:cs typeface="Arial"/>
              </a:rPr>
              <a:t>Group</a:t>
            </a:r>
            <a:r>
              <a:rPr lang="en-US" sz="800" b="0" i="0" spc="-27" dirty="0">
                <a:solidFill>
                  <a:schemeClr val="bg1"/>
                </a:solidFill>
                <a:latin typeface="Roboto Condensed Light" panose="02000000000000000000" pitchFamily="2" charset="0"/>
                <a:ea typeface="Roboto Condensed Light" panose="02000000000000000000" pitchFamily="2" charset="0"/>
                <a:cs typeface="Arial"/>
              </a:rPr>
              <a:t> </a:t>
            </a:r>
            <a:r>
              <a:rPr lang="en-US" sz="800" b="0" i="0" spc="3" dirty="0">
                <a:solidFill>
                  <a:schemeClr val="bg1"/>
                </a:solidFill>
                <a:latin typeface="Roboto Condensed Light" panose="02000000000000000000" pitchFamily="2" charset="0"/>
                <a:ea typeface="Roboto Condensed Light" panose="02000000000000000000" pitchFamily="2" charset="0"/>
                <a:cs typeface="Arial"/>
              </a:rPr>
              <a:t>Inc.</a:t>
            </a:r>
            <a:endParaRPr lang="en-US" sz="800" b="0" i="0" dirty="0">
              <a:solidFill>
                <a:schemeClr val="bg1"/>
              </a:solidFill>
              <a:latin typeface="Roboto Condensed Light" panose="02000000000000000000" pitchFamily="2" charset="0"/>
              <a:ea typeface="Roboto Condensed Light" panose="02000000000000000000" pitchFamily="2" charset="0"/>
              <a:cs typeface="Arial"/>
            </a:endParaRPr>
          </a:p>
        </p:txBody>
      </p:sp>
      <p:pic>
        <p:nvPicPr>
          <p:cNvPr id="3" name="Picture 3">
            <a:extLst>
              <a:ext uri="{FF2B5EF4-FFF2-40B4-BE49-F238E27FC236}">
                <a16:creationId xmlns:a16="http://schemas.microsoft.com/office/drawing/2014/main" id="{B45A19BB-24EE-F5C9-5CF3-9063E3B7C414}"/>
              </a:ext>
            </a:extLst>
          </p:cNvPr>
          <p:cNvPicPr>
            <a:picLocks noChangeAspect="1"/>
          </p:cNvPicPr>
          <p:nvPr/>
        </p:nvPicPr>
        <p:blipFill>
          <a:blip r:embed="rId2"/>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1770156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b="1">
                <a:solidFill>
                  <a:srgbClr val="2576B7"/>
                </a:solidFill>
                <a:latin typeface="Montserrat SemiBold" panose="00000700000000000000" pitchFamily="2" charset="0"/>
              </a:rPr>
              <a:t>Digital Product Delivery</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400">
                <a:solidFill>
                  <a:srgbClr val="4A4A4A"/>
                </a:solidFill>
                <a:latin typeface="Montserrat SemiBold" pitchFamily="2" charset="77"/>
                <a:cs typeface="Arial" panose="020B0604020202020204" pitchFamily="34" charset="0"/>
              </a:rPr>
              <a:t>Build a product vision the organization can take from strategy through execution.</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dirty="0">
                <a:solidFill>
                  <a:prstClr val="black"/>
                </a:solidFill>
                <a:latin typeface="Roboto Condensed Light"/>
                <a:hlinkClick r:id="rId3"/>
              </a:rPr>
              <a:t>Deliver on Your Digital Product Vision</a:t>
            </a:r>
            <a:endParaRPr lang="en-US" sz="1100" dirty="0">
              <a:solidFill>
                <a:prstClr val="black"/>
              </a:solidFill>
              <a:latin typeface="Roboto Condensed Light"/>
            </a:endParaRPr>
          </a:p>
          <a:p>
            <a:pPr marL="171433" indent="-171433" defTabSz="914309">
              <a:buFont typeface="Arial" panose="020B0604020202020204" pitchFamily="34" charset="0"/>
              <a:buChar char="•"/>
            </a:pPr>
            <a:endParaRPr lang="en-CA" sz="1100" dirty="0">
              <a:solidFill>
                <a:prstClr val="black"/>
              </a:solidFill>
              <a:latin typeface="Roboto Condensed Light"/>
            </a:endParaRPr>
          </a:p>
          <a:p>
            <a:pPr defTabSz="914309"/>
            <a:r>
              <a:rPr lang="en-US" sz="1100" dirty="0">
                <a:solidFill>
                  <a:prstClr val="black"/>
                </a:solidFill>
                <a:latin typeface="Roboto Condensed Light"/>
              </a:rPr>
              <a:t> </a:t>
            </a: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Accelerate Execution With Info-Tech’s Supporting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Unengaged stakeholders</a:t>
            </a:r>
            <a:endParaRPr lang="en-CA" sz="1100">
              <a:solidFill>
                <a:prstClr val="black"/>
              </a:solidFill>
              <a:latin typeface="Roboto Condensed Light"/>
            </a:endParaRP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a:solidFill>
                    <a:prstClr val="black"/>
                  </a:solidFill>
                  <a:latin typeface="Roboto Condensed Light"/>
                </a:rPr>
                <a:t>Create a digital product vision that has been articulated and organized in a product canvas.</a:t>
              </a:r>
            </a:p>
            <a:p>
              <a:pPr marL="171433" lvl="1" indent="-171433" defTabSz="914309">
                <a:buFont typeface="Arial" panose="020B0604020202020204" pitchFamily="34" charset="0"/>
                <a:buChar char="•"/>
              </a:pPr>
              <a:r>
                <a:rPr lang="en-US" sz="1100">
                  <a:solidFill>
                    <a:prstClr val="black"/>
                  </a:solidFill>
                  <a:latin typeface="Roboto Condensed Light"/>
                </a:rPr>
                <a:t>Build a defined backlog structure and process already validated with sample items.</a:t>
              </a:r>
            </a:p>
            <a:p>
              <a:pPr marL="171433" lvl="1" indent="-171433" defTabSz="914309">
                <a:buFont typeface="Arial" panose="020B0604020202020204" pitchFamily="34" charset="0"/>
                <a:buChar char="•"/>
              </a:pPr>
              <a:r>
                <a:rPr lang="en-US" sz="1100">
                  <a:solidFill>
                    <a:prstClr val="black"/>
                  </a:solidFill>
                  <a:latin typeface="Roboto Condensed Light"/>
                </a:rPr>
                <a:t>Build a view of upcoming releases along with a detailed understanding of the next release via the release canvas.</a:t>
              </a:r>
            </a:p>
            <a:p>
              <a:pPr marL="171433" lvl="1" indent="-171433" defTabSz="914309">
                <a:buFont typeface="Arial" panose="020B0604020202020204" pitchFamily="34" charset="0"/>
                <a:buChar char="•"/>
              </a:pPr>
              <a:endParaRPr lang="en-US" sz="1100">
                <a:solidFill>
                  <a:prstClr val="black"/>
                </a:solidFill>
                <a:latin typeface="Roboto Condensed Light"/>
              </a:endParaRP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Initiative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624150"/>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Defined scope to what we do and don’t do</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Stakeholder alignment</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Provide a brief value statement for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5126862" y="2717411"/>
            <a:ext cx="1953628" cy="632212"/>
          </a:xfrm>
          <a:prstGeom prst="wedgeRectCallout">
            <a:avLst>
              <a:gd name="adj1" fmla="val -21874"/>
              <a:gd name="adj2" fmla="val -62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Description must include what IT will undertake to complete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7234043" y="4098086"/>
            <a:ext cx="1953628" cy="956894"/>
          </a:xfrm>
          <a:prstGeom prst="wedgeRectCallout">
            <a:avLst>
              <a:gd name="adj1" fmla="val -48423"/>
              <a:gd name="adj2" fmla="val -86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Align initiative benefits back to business benefits or benefits for the stakeholder groups that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781458" y="3923628"/>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4249471"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Reduced churn caused by volatility</a:t>
            </a:r>
          </a:p>
        </p:txBody>
      </p:sp>
    </p:spTree>
    <p:extLst>
      <p:ext uri="{BB962C8B-B14F-4D97-AF65-F5344CB8AC3E}">
        <p14:creationId xmlns:p14="http://schemas.microsoft.com/office/powerpoint/2010/main" val="413734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4CE3D-8806-4EF3-A0B1-DA8D7C6E6630}"/>
              </a:ext>
            </a:extLst>
          </p:cNvPr>
          <p:cNvSpPr>
            <a:spLocks noGrp="1"/>
          </p:cNvSpPr>
          <p:nvPr>
            <p:ph type="ctrTitle"/>
          </p:nvPr>
        </p:nvSpPr>
        <p:spPr>
          <a:xfrm>
            <a:off x="838200" y="-368760"/>
            <a:ext cx="7260771" cy="2538393"/>
          </a:xfrm>
        </p:spPr>
        <p:txBody>
          <a:bodyPr/>
          <a:lstStyle/>
          <a:p>
            <a:r>
              <a:rPr lang="en-US"/>
              <a:t>Application Portfolio Management</a:t>
            </a:r>
            <a:endParaRPr lang="en-CA"/>
          </a:p>
        </p:txBody>
      </p:sp>
      <p:sp>
        <p:nvSpPr>
          <p:cNvPr id="7" name="Subtitle 6">
            <a:extLst>
              <a:ext uri="{FF2B5EF4-FFF2-40B4-BE49-F238E27FC236}">
                <a16:creationId xmlns:a16="http://schemas.microsoft.com/office/drawing/2014/main" id="{89F714FD-9098-4695-9438-618B8590A543}"/>
              </a:ext>
            </a:extLst>
          </p:cNvPr>
          <p:cNvSpPr>
            <a:spLocks noGrp="1"/>
          </p:cNvSpPr>
          <p:nvPr>
            <p:ph type="subTitle" idx="1"/>
          </p:nvPr>
        </p:nvSpPr>
        <p:spPr>
          <a:xfrm>
            <a:off x="839788" y="2293756"/>
            <a:ext cx="973666" cy="365124"/>
          </a:xfrm>
        </p:spPr>
        <p:txBody>
          <a:bodyPr wrap="none"/>
          <a:lstStyle/>
          <a:p>
            <a:r>
              <a:rPr lang="en-US" dirty="0">
                <a:solidFill>
                  <a:srgbClr val="33BEFF"/>
                </a:solidFill>
              </a:rPr>
              <a:t>Priority 02</a:t>
            </a:r>
            <a:endParaRPr lang="en-CA" dirty="0">
              <a:solidFill>
                <a:srgbClr val="33BEFF"/>
              </a:solidFill>
            </a:endParaRPr>
          </a:p>
        </p:txBody>
      </p:sp>
      <p:sp>
        <p:nvSpPr>
          <p:cNvPr id="8" name="Text Placeholder 7">
            <a:extLst>
              <a:ext uri="{FF2B5EF4-FFF2-40B4-BE49-F238E27FC236}">
                <a16:creationId xmlns:a16="http://schemas.microsoft.com/office/drawing/2014/main" id="{074D758B-3083-48B1-A241-0E68C7B5B335}"/>
              </a:ext>
            </a:extLst>
          </p:cNvPr>
          <p:cNvSpPr>
            <a:spLocks noGrp="1"/>
          </p:cNvSpPr>
          <p:nvPr>
            <p:ph type="body" sz="quarter" idx="10"/>
          </p:nvPr>
        </p:nvSpPr>
        <p:spPr>
          <a:xfrm>
            <a:off x="2047668" y="2293550"/>
            <a:ext cx="5164895" cy="365124"/>
          </a:xfrm>
        </p:spPr>
        <p:txBody>
          <a:bodyPr/>
          <a:lstStyle/>
          <a:p>
            <a:r>
              <a:rPr lang="en-CA" b="0" i="0">
                <a:solidFill>
                  <a:srgbClr val="FFFFFF"/>
                </a:solidFill>
                <a:effectLst/>
                <a:latin typeface="Roboto" panose="02000000000000000000" pitchFamily="2" charset="0"/>
              </a:rPr>
              <a:t>Application rationalization and modernization</a:t>
            </a:r>
            <a:endParaRPr lang="en-CA"/>
          </a:p>
        </p:txBody>
      </p:sp>
      <p:sp>
        <p:nvSpPr>
          <p:cNvPr id="9" name="Text Placeholder 8">
            <a:extLst>
              <a:ext uri="{FF2B5EF4-FFF2-40B4-BE49-F238E27FC236}">
                <a16:creationId xmlns:a16="http://schemas.microsoft.com/office/drawing/2014/main" id="{9127B909-4EB8-4B25-B077-C4A8DDE136F5}"/>
              </a:ext>
            </a:extLst>
          </p:cNvPr>
          <p:cNvSpPr>
            <a:spLocks noGrp="1"/>
          </p:cNvSpPr>
          <p:nvPr>
            <p:ph type="body" sz="quarter" idx="11"/>
          </p:nvPr>
        </p:nvSpPr>
        <p:spPr>
          <a:xfrm>
            <a:off x="839788" y="2856629"/>
            <a:ext cx="5469294" cy="1342492"/>
          </a:xfrm>
        </p:spPr>
        <p:txBody>
          <a:bodyPr/>
          <a:lstStyle/>
          <a:p>
            <a:r>
              <a:rPr lang="en-US"/>
              <a:t>Effective application portfolio management doesn’t happen on its own. It requires assistance with supporting pieces such as application maintenance, application management, business architecture, optimized intake, value measurement, and end-user feedback.</a:t>
            </a:r>
            <a:endParaRPr lang="en-CA"/>
          </a:p>
        </p:txBody>
      </p:sp>
      <p:pic>
        <p:nvPicPr>
          <p:cNvPr id="2" name="Picture 3">
            <a:extLst>
              <a:ext uri="{FF2B5EF4-FFF2-40B4-BE49-F238E27FC236}">
                <a16:creationId xmlns:a16="http://schemas.microsoft.com/office/drawing/2014/main" id="{D53B27EB-31A1-ACF4-76FC-442C03D7011A}"/>
              </a:ext>
            </a:extLst>
          </p:cNvPr>
          <p:cNvPicPr>
            <a:picLocks noChangeAspect="1"/>
          </p:cNvPicPr>
          <p:nvPr/>
        </p:nvPicPr>
        <p:blipFill>
          <a:blip r:embed="rId2"/>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1289266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6241C2-1B88-42C3-A56A-04542923200B}"/>
              </a:ext>
            </a:extLst>
          </p:cNvPr>
          <p:cNvSpPr>
            <a:spLocks noGrp="1"/>
          </p:cNvSpPr>
          <p:nvPr>
            <p:ph type="ctrTitle"/>
          </p:nvPr>
        </p:nvSpPr>
        <p:spPr/>
        <p:txBody>
          <a:bodyPr>
            <a:normAutofit fontScale="90000"/>
          </a:bodyPr>
          <a:lstStyle/>
          <a:p>
            <a:r>
              <a:rPr lang="en-US" dirty="0"/>
              <a:t>Why does application portfolio management matter?</a:t>
            </a:r>
            <a:endParaRPr lang="en-CA" dirty="0"/>
          </a:p>
        </p:txBody>
      </p:sp>
      <p:sp>
        <p:nvSpPr>
          <p:cNvPr id="7" name="Text Placeholder 6">
            <a:extLst>
              <a:ext uri="{FF2B5EF4-FFF2-40B4-BE49-F238E27FC236}">
                <a16:creationId xmlns:a16="http://schemas.microsoft.com/office/drawing/2014/main" id="{D7CDBB27-03D1-4F4E-AF6B-1E86F478F94E}"/>
              </a:ext>
            </a:extLst>
          </p:cNvPr>
          <p:cNvSpPr>
            <a:spLocks noGrp="1"/>
          </p:cNvSpPr>
          <p:nvPr>
            <p:ph type="body" sz="quarter" idx="13"/>
          </p:nvPr>
        </p:nvSpPr>
        <p:spPr>
          <a:xfrm>
            <a:off x="8949055" y="642599"/>
            <a:ext cx="3242945" cy="1552574"/>
          </a:xfrm>
        </p:spPr>
        <p:txBody>
          <a:bodyPr/>
          <a:lstStyle/>
          <a:p>
            <a:pPr>
              <a:lnSpc>
                <a:spcPct val="100000"/>
              </a:lnSpc>
            </a:pPr>
            <a:r>
              <a:rPr lang="en-US" sz="2400" dirty="0">
                <a:solidFill>
                  <a:srgbClr val="33BEFF"/>
                </a:solidFill>
              </a:rPr>
              <a:t>72% of </a:t>
            </a:r>
            <a:br>
              <a:rPr lang="en-US" sz="2400" dirty="0">
                <a:solidFill>
                  <a:srgbClr val="33BEFF"/>
                </a:solidFill>
              </a:rPr>
            </a:br>
            <a:r>
              <a:rPr lang="en-US" sz="2400" dirty="0">
                <a:solidFill>
                  <a:srgbClr val="33BEFF"/>
                </a:solidFill>
              </a:rPr>
              <a:t>organizations do not have an excellent understanding of the application portfolio.</a:t>
            </a:r>
            <a:endParaRPr lang="en-CA" sz="2400" dirty="0">
              <a:solidFill>
                <a:srgbClr val="33BEFF"/>
              </a:solidFill>
            </a:endParaRPr>
          </a:p>
        </p:txBody>
      </p:sp>
      <p:sp>
        <p:nvSpPr>
          <p:cNvPr id="8" name="Text Placeholder 7">
            <a:extLst>
              <a:ext uri="{FF2B5EF4-FFF2-40B4-BE49-F238E27FC236}">
                <a16:creationId xmlns:a16="http://schemas.microsoft.com/office/drawing/2014/main" id="{E557AC3B-2061-4000-9E11-73A55C1BE2C1}"/>
              </a:ext>
            </a:extLst>
          </p:cNvPr>
          <p:cNvSpPr>
            <a:spLocks noGrp="1"/>
          </p:cNvSpPr>
          <p:nvPr>
            <p:ph type="body" sz="quarter" idx="14"/>
          </p:nvPr>
        </p:nvSpPr>
        <p:spPr/>
        <p:txBody>
          <a:bodyPr/>
          <a:lstStyle/>
          <a:p>
            <a:r>
              <a:rPr lang="en-US" dirty="0"/>
              <a:t>Capgemini</a:t>
            </a:r>
            <a:endParaRPr lang="en-CA" dirty="0"/>
          </a:p>
        </p:txBody>
      </p:sp>
      <p:sp>
        <p:nvSpPr>
          <p:cNvPr id="9" name="Text Placeholder 8">
            <a:extLst>
              <a:ext uri="{FF2B5EF4-FFF2-40B4-BE49-F238E27FC236}">
                <a16:creationId xmlns:a16="http://schemas.microsoft.com/office/drawing/2014/main" id="{0C1F268D-38A8-4FB5-A5DB-70CD4B1ACAFE}"/>
              </a:ext>
            </a:extLst>
          </p:cNvPr>
          <p:cNvSpPr>
            <a:spLocks noGrp="1"/>
          </p:cNvSpPr>
          <p:nvPr>
            <p:ph type="body" sz="quarter" idx="15"/>
          </p:nvPr>
        </p:nvSpPr>
        <p:spPr/>
        <p:txBody>
          <a:bodyPr/>
          <a:lstStyle/>
          <a:p>
            <a:r>
              <a:rPr lang="en-US"/>
              <a:t>Ensure your application portfolio delivers the best possible return on investment.</a:t>
            </a:r>
            <a:endParaRPr lang="en-CA"/>
          </a:p>
        </p:txBody>
      </p:sp>
      <p:sp>
        <p:nvSpPr>
          <p:cNvPr id="10" name="Text Placeholder 9">
            <a:extLst>
              <a:ext uri="{FF2B5EF4-FFF2-40B4-BE49-F238E27FC236}">
                <a16:creationId xmlns:a16="http://schemas.microsoft.com/office/drawing/2014/main" id="{6E33ED1C-8515-4DA9-B23C-9C1A4C57FD05}"/>
              </a:ext>
            </a:extLst>
          </p:cNvPr>
          <p:cNvSpPr>
            <a:spLocks noGrp="1"/>
          </p:cNvSpPr>
          <p:nvPr>
            <p:ph type="body" sz="quarter" idx="16"/>
          </p:nvPr>
        </p:nvSpPr>
        <p:spPr>
          <a:xfrm>
            <a:off x="838199" y="2055335"/>
            <a:ext cx="6895455" cy="1696004"/>
          </a:xfrm>
        </p:spPr>
        <p:txBody>
          <a:bodyPr/>
          <a:lstStyle/>
          <a:p>
            <a:r>
              <a:rPr lang="en-US" dirty="0"/>
              <a:t>Effective application portfolio management doesn’t happen on its own. It requires assistance with supporting pieces such as application maintenance, application management, business architecture, optimized intake, value measurement, and end-user feedback</a:t>
            </a:r>
          </a:p>
          <a:p>
            <a:pPr marL="0" indent="0">
              <a:buNone/>
            </a:pPr>
            <a:r>
              <a:rPr lang="en-US" dirty="0">
                <a:solidFill>
                  <a:schemeClr val="tx1">
                    <a:lumMod val="85000"/>
                    <a:lumOff val="15000"/>
                  </a:schemeClr>
                </a:solidFill>
                <a:latin typeface="Montserrat" pitchFamily="2" charset="77"/>
                <a:ea typeface="+mn-ea"/>
              </a:rPr>
              <a:t>Modern software options have lessened the need for organizations to have robust in-house application management capabilities. But your applications’ future and the governance of the portfolio still require centralized oversight to ensure the best overall return on investment.</a:t>
            </a:r>
          </a:p>
          <a:p>
            <a:pPr marL="0" indent="0">
              <a:buNone/>
            </a:pPr>
            <a:r>
              <a:rPr lang="en-US" dirty="0">
                <a:solidFill>
                  <a:schemeClr val="tx1">
                    <a:lumMod val="85000"/>
                    <a:lumOff val="15000"/>
                  </a:schemeClr>
                </a:solidFill>
                <a:latin typeface="Montserrat" pitchFamily="2" charset="77"/>
                <a:ea typeface="+mn-ea"/>
              </a:rPr>
              <a:t>Application portfolio management is the mechanism to ensure that the applications in your enterprise are delivering value and support for your value streams and business capabilities. Understanding value, satisfaction, technical health, and total cost of ownership are critical to digital transformation, modernization, and roadmaps.</a:t>
            </a:r>
            <a:endParaRPr lang="en-CA" dirty="0">
              <a:solidFill>
                <a:schemeClr val="tx1">
                  <a:lumMod val="85000"/>
                  <a:lumOff val="15000"/>
                </a:schemeClr>
              </a:solidFill>
              <a:latin typeface="Montserrat" pitchFamily="2" charset="77"/>
              <a:ea typeface="+mn-ea"/>
            </a:endParaRPr>
          </a:p>
        </p:txBody>
      </p:sp>
    </p:spTree>
    <p:extLst>
      <p:ext uri="{BB962C8B-B14F-4D97-AF65-F5344CB8AC3E}">
        <p14:creationId xmlns:p14="http://schemas.microsoft.com/office/powerpoint/2010/main" val="3130070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C0AC37-CCB4-4AEC-B5C5-1BF030431ACF}"/>
              </a:ext>
            </a:extLst>
          </p:cNvPr>
          <p:cNvSpPr>
            <a:spLocks noGrp="1"/>
          </p:cNvSpPr>
          <p:nvPr>
            <p:ph type="ctrTitle"/>
          </p:nvPr>
        </p:nvSpPr>
        <p:spPr/>
        <p:txBody>
          <a:bodyPr>
            <a:normAutofit fontScale="90000"/>
          </a:bodyPr>
          <a:lstStyle/>
          <a:p>
            <a:r>
              <a:rPr lang="en-US"/>
              <a:t>You can’t outsource strategy</a:t>
            </a:r>
            <a:endParaRPr lang="en-CA"/>
          </a:p>
        </p:txBody>
      </p:sp>
      <p:sp>
        <p:nvSpPr>
          <p:cNvPr id="2" name="Text Placeholder 1">
            <a:extLst>
              <a:ext uri="{FF2B5EF4-FFF2-40B4-BE49-F238E27FC236}">
                <a16:creationId xmlns:a16="http://schemas.microsoft.com/office/drawing/2014/main" id="{8AF603D6-9A9E-4A89-9DFF-A584C4AF6771}"/>
              </a:ext>
            </a:extLst>
          </p:cNvPr>
          <p:cNvSpPr>
            <a:spLocks noGrp="1"/>
          </p:cNvSpPr>
          <p:nvPr>
            <p:ph type="body" sz="quarter" idx="10"/>
          </p:nvPr>
        </p:nvSpPr>
        <p:spPr/>
        <p:txBody>
          <a:bodyPr/>
          <a:lstStyle/>
          <a:p>
            <a:r>
              <a:rPr lang="en-US"/>
              <a:t>Your challenge</a:t>
            </a:r>
            <a:endParaRPr lang="en-CA"/>
          </a:p>
        </p:txBody>
      </p:sp>
      <p:sp>
        <p:nvSpPr>
          <p:cNvPr id="3" name="Text Placeholder 2">
            <a:extLst>
              <a:ext uri="{FF2B5EF4-FFF2-40B4-BE49-F238E27FC236}">
                <a16:creationId xmlns:a16="http://schemas.microsoft.com/office/drawing/2014/main" id="{1F920719-BDEB-4D37-ACBC-907A4B27C0ED}"/>
              </a:ext>
            </a:extLst>
          </p:cNvPr>
          <p:cNvSpPr>
            <a:spLocks noGrp="1"/>
          </p:cNvSpPr>
          <p:nvPr>
            <p:ph type="body" sz="quarter" idx="11"/>
          </p:nvPr>
        </p:nvSpPr>
        <p:spPr/>
        <p:txBody>
          <a:bodyPr/>
          <a:lstStyle/>
          <a:p>
            <a:r>
              <a:rPr lang="en-US"/>
              <a:t>Application sprawl comes from evolving capabilities, turnover, mergers and acquisitions, and end-user implementations.</a:t>
            </a:r>
          </a:p>
          <a:p>
            <a:r>
              <a:rPr lang="en-US"/>
              <a:t>Leaders are spending more time and resources managing a portfolio that is larger than necessary.</a:t>
            </a:r>
          </a:p>
          <a:p>
            <a:r>
              <a:rPr lang="en-US"/>
              <a:t>Complex environments impede goals of change and scalability, expose the organization to risks, and inhibit growth.</a:t>
            </a:r>
            <a:endParaRPr lang="en-CA"/>
          </a:p>
        </p:txBody>
      </p:sp>
      <p:sp>
        <p:nvSpPr>
          <p:cNvPr id="4" name="Text Placeholder 3">
            <a:extLst>
              <a:ext uri="{FF2B5EF4-FFF2-40B4-BE49-F238E27FC236}">
                <a16:creationId xmlns:a16="http://schemas.microsoft.com/office/drawing/2014/main" id="{62FE59E3-28C5-43DA-A0CB-D255FC77BFDD}"/>
              </a:ext>
            </a:extLst>
          </p:cNvPr>
          <p:cNvSpPr>
            <a:spLocks noGrp="1"/>
          </p:cNvSpPr>
          <p:nvPr>
            <p:ph type="body" sz="quarter" idx="12"/>
          </p:nvPr>
        </p:nvSpPr>
        <p:spPr/>
        <p:txBody>
          <a:bodyPr/>
          <a:lstStyle/>
          <a:p>
            <a:r>
              <a:rPr lang="en-US"/>
              <a:t>Common obstacles</a:t>
            </a:r>
            <a:endParaRPr lang="en-CA"/>
          </a:p>
        </p:txBody>
      </p:sp>
      <p:sp>
        <p:nvSpPr>
          <p:cNvPr id="5" name="Text Placeholder 4">
            <a:extLst>
              <a:ext uri="{FF2B5EF4-FFF2-40B4-BE49-F238E27FC236}">
                <a16:creationId xmlns:a16="http://schemas.microsoft.com/office/drawing/2014/main" id="{20059C5F-5FFC-4C4D-A477-8E258825E0AE}"/>
              </a:ext>
            </a:extLst>
          </p:cNvPr>
          <p:cNvSpPr>
            <a:spLocks noGrp="1"/>
          </p:cNvSpPr>
          <p:nvPr>
            <p:ph type="body" sz="quarter" idx="13"/>
          </p:nvPr>
        </p:nvSpPr>
        <p:spPr/>
        <p:txBody>
          <a:bodyPr/>
          <a:lstStyle/>
          <a:p>
            <a:r>
              <a:rPr lang="en-US"/>
              <a:t>Poor visibility into the portfolio makes strategic planning difficult and business use unclear and hides application risk.</a:t>
            </a:r>
          </a:p>
          <a:p>
            <a:r>
              <a:rPr lang="en-US"/>
              <a:t>Organizations lack standard practices to define the business value, leading to rationalization decisions that are misaligned to business needs.</a:t>
            </a:r>
          </a:p>
          <a:p>
            <a:r>
              <a:rPr lang="en-US"/>
              <a:t>Time-to-value takes too long, and business buy-in slowly fades.</a:t>
            </a:r>
            <a:endParaRPr lang="en-CA"/>
          </a:p>
        </p:txBody>
      </p:sp>
      <p:sp>
        <p:nvSpPr>
          <p:cNvPr id="6" name="Text Placeholder 5">
            <a:extLst>
              <a:ext uri="{FF2B5EF4-FFF2-40B4-BE49-F238E27FC236}">
                <a16:creationId xmlns:a16="http://schemas.microsoft.com/office/drawing/2014/main" id="{A5B64D81-3633-487F-9DC2-991C4DE45B62}"/>
              </a:ext>
            </a:extLst>
          </p:cNvPr>
          <p:cNvSpPr>
            <a:spLocks noGrp="1"/>
          </p:cNvSpPr>
          <p:nvPr>
            <p:ph type="body" sz="quarter" idx="14"/>
          </p:nvPr>
        </p:nvSpPr>
        <p:spPr/>
        <p:txBody>
          <a:bodyPr/>
          <a:lstStyle/>
          <a:p>
            <a:r>
              <a:rPr lang="en-US"/>
              <a:t>Info-tech approach</a:t>
            </a:r>
            <a:endParaRPr lang="en-CA"/>
          </a:p>
        </p:txBody>
      </p:sp>
      <p:sp>
        <p:nvSpPr>
          <p:cNvPr id="7" name="Text Placeholder 6">
            <a:extLst>
              <a:ext uri="{FF2B5EF4-FFF2-40B4-BE49-F238E27FC236}">
                <a16:creationId xmlns:a16="http://schemas.microsoft.com/office/drawing/2014/main" id="{F6B35771-5C78-4233-A49A-D8A4B603802D}"/>
              </a:ext>
            </a:extLst>
          </p:cNvPr>
          <p:cNvSpPr>
            <a:spLocks noGrp="1"/>
          </p:cNvSpPr>
          <p:nvPr>
            <p:ph type="body" sz="quarter" idx="15"/>
          </p:nvPr>
        </p:nvSpPr>
        <p:spPr/>
        <p:txBody>
          <a:bodyPr/>
          <a:lstStyle/>
          <a:p>
            <a:r>
              <a:rPr lang="en-US"/>
              <a:t>Build a framework tailored to your specific goals and limitations. Focus on:</a:t>
            </a:r>
          </a:p>
          <a:p>
            <a:pPr marL="285750" indent="-285750">
              <a:buFont typeface="Arial" panose="020B0604020202020204" pitchFamily="34" charset="0"/>
              <a:buChar char="•"/>
            </a:pPr>
            <a:r>
              <a:rPr lang="en-US"/>
              <a:t>Discovering all your applications.</a:t>
            </a:r>
          </a:p>
          <a:p>
            <a:pPr marL="285750" indent="-285750">
              <a:buFont typeface="Arial" panose="020B0604020202020204" pitchFamily="34" charset="0"/>
              <a:buChar char="•"/>
            </a:pPr>
            <a:r>
              <a:rPr lang="en-US"/>
              <a:t>Understanding their business use and value.</a:t>
            </a:r>
          </a:p>
          <a:p>
            <a:pPr marL="285750" indent="-285750">
              <a:buFont typeface="Arial" panose="020B0604020202020204" pitchFamily="34" charset="0"/>
              <a:buChar char="•"/>
            </a:pPr>
            <a:r>
              <a:rPr lang="en-US"/>
              <a:t>Building an iterative approach to rationalization that examines applications from multiple perspectives.</a:t>
            </a:r>
            <a:endParaRPr lang="en-CA"/>
          </a:p>
        </p:txBody>
      </p:sp>
    </p:spTree>
    <p:extLst>
      <p:ext uri="{BB962C8B-B14F-4D97-AF65-F5344CB8AC3E}">
        <p14:creationId xmlns:p14="http://schemas.microsoft.com/office/powerpoint/2010/main" val="30322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200" y="1739847"/>
            <a:ext cx="4935279" cy="344134"/>
          </a:xfrm>
        </p:spPr>
        <p:txBody>
          <a:bodyPr/>
          <a:lstStyle/>
          <a:p>
            <a:r>
              <a:rPr lang="en-US" dirty="0">
                <a:hlinkClick r:id="rId2"/>
              </a:rPr>
              <a:t>Application portfolio management foundations</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310109"/>
            <a:ext cx="4935279" cy="4031672"/>
          </a:xfrm>
        </p:spPr>
        <p:txBody>
          <a:bodyPr/>
          <a:lstStyle/>
          <a:p>
            <a:r>
              <a:rPr lang="en-US" sz="1200" dirty="0"/>
              <a:t>Organizations consider application oversight a low priority and app portfolio knowledge is poor:</a:t>
            </a:r>
          </a:p>
          <a:p>
            <a:pPr marL="285750" indent="-285750">
              <a:buFont typeface="Arial" panose="020B0604020202020204" pitchFamily="34" charset="0"/>
              <a:buChar char="•"/>
            </a:pPr>
            <a:r>
              <a:rPr lang="en-US" sz="1200" dirty="0"/>
              <a:t>No dedicated or centralized effort to manage the app portfolio means no single source of truth is available to support informed decision making.</a:t>
            </a:r>
          </a:p>
          <a:p>
            <a:pPr marL="285750" indent="-285750">
              <a:buFont typeface="Arial" panose="020B0604020202020204" pitchFamily="34" charset="0"/>
              <a:buChar char="•"/>
            </a:pPr>
            <a:r>
              <a:rPr lang="en-US" sz="1200" dirty="0"/>
              <a:t>Organizations acquire more applications over time, creating redundancy, waste, and the need for additional support.</a:t>
            </a:r>
          </a:p>
          <a:p>
            <a:pPr marL="285750" indent="-285750">
              <a:buFont typeface="Arial" panose="020B0604020202020204" pitchFamily="34" charset="0"/>
              <a:buChar char="•"/>
            </a:pPr>
            <a:r>
              <a:rPr lang="en-US" sz="1200" dirty="0"/>
              <a:t>Organizations are more vulnerable to changing markets. Flexibility and growth are compromised when applications are unadaptable or cannot scale.</a:t>
            </a:r>
            <a:endParaRPr lang="en-CA" sz="1200" dirty="0"/>
          </a:p>
        </p:txBody>
      </p:sp>
      <p:sp>
        <p:nvSpPr>
          <p:cNvPr id="15" name="Text Placeholder 14">
            <a:extLst>
              <a:ext uri="{FF2B5EF4-FFF2-40B4-BE49-F238E27FC236}">
                <a16:creationId xmlns:a16="http://schemas.microsoft.com/office/drawing/2014/main" id="{34FF3235-B432-4D39-A043-6E08D0102B7B}"/>
              </a:ext>
            </a:extLst>
          </p:cNvPr>
          <p:cNvSpPr>
            <a:spLocks noGrp="1"/>
          </p:cNvSpPr>
          <p:nvPr>
            <p:ph type="body" sz="quarter" idx="12"/>
          </p:nvPr>
        </p:nvSpPr>
        <p:spPr>
          <a:xfrm>
            <a:off x="6096001" y="1739847"/>
            <a:ext cx="4935600" cy="221917"/>
          </a:xfrm>
        </p:spPr>
        <p:txBody>
          <a:bodyPr/>
          <a:lstStyle/>
          <a:p>
            <a:r>
              <a:rPr lang="en-US" dirty="0">
                <a:hlinkClick r:id="rId3"/>
              </a:rPr>
              <a:t>Application Portfolio Assessment: End User Feedback</a:t>
            </a:r>
            <a:endParaRPr lang="en-CA" dirty="0"/>
          </a:p>
        </p:txBody>
      </p:sp>
      <p:sp>
        <p:nvSpPr>
          <p:cNvPr id="16" name="Text Placeholder 15">
            <a:extLst>
              <a:ext uri="{FF2B5EF4-FFF2-40B4-BE49-F238E27FC236}">
                <a16:creationId xmlns:a16="http://schemas.microsoft.com/office/drawing/2014/main" id="{6113800B-D08A-462D-85A9-EC5693E62803}"/>
              </a:ext>
            </a:extLst>
          </p:cNvPr>
          <p:cNvSpPr>
            <a:spLocks noGrp="1"/>
          </p:cNvSpPr>
          <p:nvPr>
            <p:ph type="body" sz="quarter" idx="13"/>
          </p:nvPr>
        </p:nvSpPr>
        <p:spPr>
          <a:xfrm>
            <a:off x="6096000" y="2310109"/>
            <a:ext cx="4935600" cy="4031672"/>
          </a:xfrm>
        </p:spPr>
        <p:txBody>
          <a:bodyPr/>
          <a:lstStyle/>
          <a:p>
            <a:r>
              <a:rPr lang="en-US" sz="1200" dirty="0"/>
              <a:t>Application portfolio management is nearly impossible to perform without an honest and thorough understanding of end user sentiment toward IT software.</a:t>
            </a:r>
          </a:p>
          <a:p>
            <a:r>
              <a:rPr lang="en-US" sz="1200" dirty="0"/>
              <a:t>Develop data-driven insights to help you decide which applications to retire, upgrade, re-train on, or maintain to meet the demands of the business.</a:t>
            </a:r>
            <a:endParaRPr lang="en-CA" sz="1200" dirty="0"/>
          </a:p>
        </p:txBody>
      </p:sp>
    </p:spTree>
    <p:extLst>
      <p:ext uri="{BB962C8B-B14F-4D97-AF65-F5344CB8AC3E}">
        <p14:creationId xmlns:p14="http://schemas.microsoft.com/office/powerpoint/2010/main" val="3118616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b="1">
                <a:solidFill>
                  <a:srgbClr val="2576B7"/>
                </a:solidFill>
                <a:latin typeface="Montserrat SemiBold" panose="00000700000000000000" pitchFamily="2" charset="0"/>
              </a:rPr>
              <a:t>Application Portfolio Management</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400">
                <a:solidFill>
                  <a:srgbClr val="4A4A4A"/>
                </a:solidFill>
                <a:latin typeface="Montserrat SemiBold" pitchFamily="2" charset="77"/>
                <a:cs typeface="Arial" panose="020B0604020202020204" pitchFamily="34" charset="0"/>
              </a:rPr>
              <a:t>Deliver more value from your application portfolio.</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hlinkClick r:id="rId3"/>
              </a:rPr>
              <a:t>Application Portfolio Management Foundations</a:t>
            </a:r>
            <a:endParaRPr lang="en-US" sz="1100">
              <a:solidFill>
                <a:prstClr val="black"/>
              </a:solidFill>
              <a:latin typeface="Roboto Condensed Light"/>
            </a:endParaRPr>
          </a:p>
          <a:p>
            <a:pPr marL="171433" indent="-171433" defTabSz="914309">
              <a:buFont typeface="Arial" panose="020B0604020202020204" pitchFamily="34" charset="0"/>
              <a:buChar char="•"/>
            </a:pPr>
            <a:r>
              <a:rPr lang="en-US" sz="1100">
                <a:solidFill>
                  <a:prstClr val="black"/>
                </a:solidFill>
                <a:latin typeface="Roboto Condensed Light"/>
                <a:hlinkClick r:id="rId4"/>
              </a:rPr>
              <a:t>Build an Application Rationalization Framework</a:t>
            </a:r>
            <a:endParaRPr lang="en-US" sz="1100">
              <a:solidFill>
                <a:prstClr val="black"/>
              </a:solidFill>
              <a:latin typeface="Roboto Condensed Light"/>
            </a:endParaRPr>
          </a:p>
          <a:p>
            <a:pPr marL="171433" indent="-171433" defTabSz="914309">
              <a:buFont typeface="Arial" panose="020B0604020202020204" pitchFamily="34" charset="0"/>
              <a:buChar char="•"/>
            </a:pPr>
            <a:r>
              <a:rPr lang="en-US" sz="1100">
                <a:solidFill>
                  <a:prstClr val="black"/>
                </a:solidFill>
                <a:latin typeface="Roboto Condensed Light"/>
                <a:hlinkClick r:id="rId5"/>
              </a:rPr>
              <a:t>Modernize Your Applications</a:t>
            </a:r>
            <a:endParaRPr lang="en-US" sz="1100">
              <a:solidFill>
                <a:prstClr val="black"/>
              </a:solidFill>
              <a:latin typeface="Roboto Condensed Light"/>
            </a:endParaRPr>
          </a:p>
          <a:p>
            <a:pPr marL="171433" indent="-171433" defTabSz="914309">
              <a:buFont typeface="Arial" panose="020B0604020202020204" pitchFamily="34" charset="0"/>
              <a:buChar char="•"/>
            </a:pPr>
            <a:r>
              <a:rPr lang="en-US" sz="1100">
                <a:solidFill>
                  <a:prstClr val="black"/>
                </a:solidFill>
                <a:latin typeface="Roboto Condensed Light"/>
                <a:hlinkClick r:id="rId6"/>
              </a:rPr>
              <a:t>Review Your Application Strategy</a:t>
            </a:r>
            <a:endParaRPr lang="en-US" sz="1100">
              <a:solidFill>
                <a:prstClr val="black"/>
              </a:solidFill>
              <a:latin typeface="Roboto Condensed Light"/>
            </a:endParaRP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Accelerate Execution With Info-Tech’s Supporting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Change resistance</a:t>
            </a:r>
            <a:endParaRPr lang="en-CA" sz="1100">
              <a:solidFill>
                <a:prstClr val="black"/>
              </a:solidFill>
              <a:latin typeface="Roboto Condensed Light"/>
            </a:endParaRP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a:solidFill>
                    <a:prstClr val="black"/>
                  </a:solidFill>
                  <a:latin typeface="Roboto Condensed Light"/>
                </a:rPr>
                <a:t>Discover Your Applications: You can't manage what you don't know. Iteratively build your application inventory with key data.</a:t>
              </a:r>
            </a:p>
            <a:p>
              <a:pPr marL="171433" lvl="1" indent="-171433" defTabSz="914309">
                <a:buFont typeface="Arial" panose="020B0604020202020204" pitchFamily="34" charset="0"/>
                <a:buChar char="•"/>
              </a:pPr>
              <a:r>
                <a:rPr lang="en-US" sz="1100">
                  <a:solidFill>
                    <a:prstClr val="black"/>
                  </a:solidFill>
                  <a:latin typeface="Roboto Condensed Light"/>
                </a:rPr>
                <a:t>Build a Rationalization Framework: Use your inventory to align your application architecture to your IT and business strategy.</a:t>
              </a:r>
            </a:p>
            <a:p>
              <a:pPr marL="171433" lvl="1" indent="-171433" defTabSz="914309">
                <a:buFont typeface="Arial" panose="020B0604020202020204" pitchFamily="34" charset="0"/>
                <a:buChar char="•"/>
              </a:pPr>
              <a:r>
                <a:rPr lang="en-US" sz="1100">
                  <a:solidFill>
                    <a:prstClr val="black"/>
                  </a:solidFill>
                  <a:latin typeface="Roboto Condensed Light"/>
                </a:rPr>
                <a:t>Modernize Your Applications: Modernize your application portfolio using business and technical perspectives.</a:t>
              </a: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Initiative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624150"/>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Increased business satisfaction with applications</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 Improved velocity of new product/service introductions</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Provide a brief value statement for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4256031" y="2627744"/>
            <a:ext cx="1953628" cy="632212"/>
          </a:xfrm>
          <a:prstGeom prst="wedgeRectCallout">
            <a:avLst>
              <a:gd name="adj1" fmla="val -21874"/>
              <a:gd name="adj2" fmla="val -62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Roboto Light" panose="02000000000000000000" pitchFamily="2" charset="0"/>
                <a:ea typeface="Roboto Light" panose="02000000000000000000" pitchFamily="2" charset="0"/>
              </a:rPr>
              <a:t>Description must include what IT will undertake to complete the initiative. </a:t>
            </a:r>
            <a:endParaRPr lang="en-CA" sz="1200" dirty="0">
              <a:solidFill>
                <a:schemeClr val="bg1"/>
              </a:solidFill>
              <a:latin typeface="Roboto Light" panose="02000000000000000000" pitchFamily="2" charset="0"/>
              <a:ea typeface="Roboto Light" panose="02000000000000000000" pitchFamily="2" charset="0"/>
            </a:endParaRP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9157067" y="4018891"/>
            <a:ext cx="1953628" cy="956894"/>
          </a:xfrm>
          <a:prstGeom prst="wedgeRectCallout">
            <a:avLst>
              <a:gd name="adj1" fmla="val -48423"/>
              <a:gd name="adj2" fmla="val -86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Align initiative benefits back to business benefits or benefits for the stakeholder groups that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863094" y="3919612"/>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6266112" y="4497338"/>
            <a:ext cx="1742607" cy="58595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Reduced costs</a:t>
            </a:r>
          </a:p>
        </p:txBody>
      </p:sp>
      <p:sp>
        <p:nvSpPr>
          <p:cNvPr id="23" name="Freeform 236">
            <a:extLst>
              <a:ext uri="{FF2B5EF4-FFF2-40B4-BE49-F238E27FC236}">
                <a16:creationId xmlns:a16="http://schemas.microsoft.com/office/drawing/2014/main" id="{E5EAFBDE-8E38-43DC-86A8-6E8DA7A96D63}"/>
              </a:ext>
            </a:extLst>
          </p:cNvPr>
          <p:cNvSpPr>
            <a:spLocks/>
          </p:cNvSpPr>
          <p:nvPr/>
        </p:nvSpPr>
        <p:spPr bwMode="auto">
          <a:xfrm rot="10800000">
            <a:off x="6823334" y="3924996"/>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24" name="Text Placeholder 2">
            <a:extLst>
              <a:ext uri="{FF2B5EF4-FFF2-40B4-BE49-F238E27FC236}">
                <a16:creationId xmlns:a16="http://schemas.microsoft.com/office/drawing/2014/main" id="{08669E37-6EE5-4E3B-AD3C-3006AB159588}"/>
              </a:ext>
            </a:extLst>
          </p:cNvPr>
          <p:cNvSpPr txBox="1">
            <a:spLocks/>
          </p:cNvSpPr>
          <p:nvPr/>
        </p:nvSpPr>
        <p:spPr>
          <a:xfrm>
            <a:off x="4361541" y="4538489"/>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Reduced applications supported</a:t>
            </a:r>
          </a:p>
        </p:txBody>
      </p:sp>
    </p:spTree>
    <p:extLst>
      <p:ext uri="{BB962C8B-B14F-4D97-AF65-F5344CB8AC3E}">
        <p14:creationId xmlns:p14="http://schemas.microsoft.com/office/powerpoint/2010/main" val="145527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C9ECF9-E5F9-4AE8-9953-E44CBBCE70A2}"/>
              </a:ext>
            </a:extLst>
          </p:cNvPr>
          <p:cNvSpPr>
            <a:spLocks noGrp="1"/>
          </p:cNvSpPr>
          <p:nvPr>
            <p:ph type="ctrTitle"/>
          </p:nvPr>
        </p:nvSpPr>
        <p:spPr>
          <a:xfrm>
            <a:off x="838200" y="866823"/>
            <a:ext cx="8242426" cy="1342492"/>
          </a:xfrm>
        </p:spPr>
        <p:txBody>
          <a:bodyPr>
            <a:normAutofit fontScale="90000"/>
          </a:bodyPr>
          <a:lstStyle/>
          <a:p>
            <a:r>
              <a:rPr lang="en-US"/>
              <a:t>Enterprise Application Optimization</a:t>
            </a:r>
            <a:endParaRPr lang="en-CA"/>
          </a:p>
        </p:txBody>
      </p:sp>
      <p:sp>
        <p:nvSpPr>
          <p:cNvPr id="7" name="Subtitle 6">
            <a:extLst>
              <a:ext uri="{FF2B5EF4-FFF2-40B4-BE49-F238E27FC236}">
                <a16:creationId xmlns:a16="http://schemas.microsoft.com/office/drawing/2014/main" id="{6CF00358-7F52-43EF-BC46-400A47AE4655}"/>
              </a:ext>
            </a:extLst>
          </p:cNvPr>
          <p:cNvSpPr>
            <a:spLocks noGrp="1"/>
          </p:cNvSpPr>
          <p:nvPr>
            <p:ph type="subTitle" idx="1"/>
          </p:nvPr>
        </p:nvSpPr>
        <p:spPr>
          <a:xfrm>
            <a:off x="838200" y="2301390"/>
            <a:ext cx="1126401" cy="365124"/>
          </a:xfrm>
        </p:spPr>
        <p:txBody>
          <a:bodyPr wrap="none"/>
          <a:lstStyle/>
          <a:p>
            <a:r>
              <a:rPr lang="en-US" dirty="0">
                <a:solidFill>
                  <a:srgbClr val="00B050"/>
                </a:solidFill>
              </a:rPr>
              <a:t>Priority 03</a:t>
            </a:r>
            <a:endParaRPr lang="en-CA" dirty="0">
              <a:solidFill>
                <a:srgbClr val="00B050"/>
              </a:solidFill>
            </a:endParaRPr>
          </a:p>
        </p:txBody>
      </p:sp>
      <p:sp>
        <p:nvSpPr>
          <p:cNvPr id="8" name="Text Placeholder 7">
            <a:extLst>
              <a:ext uri="{FF2B5EF4-FFF2-40B4-BE49-F238E27FC236}">
                <a16:creationId xmlns:a16="http://schemas.microsoft.com/office/drawing/2014/main" id="{7A965199-F9B4-448F-A8BE-3038C9C6ADD0}"/>
              </a:ext>
            </a:extLst>
          </p:cNvPr>
          <p:cNvSpPr>
            <a:spLocks noGrp="1"/>
          </p:cNvSpPr>
          <p:nvPr>
            <p:ph type="body" sz="quarter" idx="10"/>
          </p:nvPr>
        </p:nvSpPr>
        <p:spPr>
          <a:xfrm>
            <a:off x="2055136" y="2301184"/>
            <a:ext cx="6043833" cy="365124"/>
          </a:xfrm>
        </p:spPr>
        <p:txBody>
          <a:bodyPr/>
          <a:lstStyle/>
          <a:p>
            <a:r>
              <a:rPr lang="en-US"/>
              <a:t>Maximizing your investment</a:t>
            </a:r>
            <a:endParaRPr lang="en-CA"/>
          </a:p>
        </p:txBody>
      </p:sp>
      <p:sp>
        <p:nvSpPr>
          <p:cNvPr id="9" name="Text Placeholder 8">
            <a:extLst>
              <a:ext uri="{FF2B5EF4-FFF2-40B4-BE49-F238E27FC236}">
                <a16:creationId xmlns:a16="http://schemas.microsoft.com/office/drawing/2014/main" id="{FB9545A8-8F47-465B-81B8-01DA8885FDE8}"/>
              </a:ext>
            </a:extLst>
          </p:cNvPr>
          <p:cNvSpPr>
            <a:spLocks noGrp="1"/>
          </p:cNvSpPr>
          <p:nvPr>
            <p:ph type="body" sz="quarter" idx="11"/>
          </p:nvPr>
        </p:nvSpPr>
        <p:spPr/>
        <p:txBody>
          <a:bodyPr/>
          <a:lstStyle/>
          <a:p>
            <a:r>
              <a:rPr lang="en-US"/>
              <a:t>In today’s connected world, the continuous optimization of enterprise applications to realize your digital strategy is key.</a:t>
            </a:r>
            <a:endParaRPr lang="en-CA"/>
          </a:p>
        </p:txBody>
      </p:sp>
      <p:pic>
        <p:nvPicPr>
          <p:cNvPr id="2" name="Picture 3">
            <a:extLst>
              <a:ext uri="{FF2B5EF4-FFF2-40B4-BE49-F238E27FC236}">
                <a16:creationId xmlns:a16="http://schemas.microsoft.com/office/drawing/2014/main" id="{25D621CA-9C39-DA75-6DB9-8A3FEDACC506}"/>
              </a:ext>
            </a:extLst>
          </p:cNvPr>
          <p:cNvPicPr>
            <a:picLocks noChangeAspect="1"/>
          </p:cNvPicPr>
          <p:nvPr/>
        </p:nvPicPr>
        <p:blipFill>
          <a:blip r:embed="rId2"/>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157996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6241C2-1B88-42C3-A56A-04542923200B}"/>
              </a:ext>
            </a:extLst>
          </p:cNvPr>
          <p:cNvSpPr>
            <a:spLocks noGrp="1"/>
          </p:cNvSpPr>
          <p:nvPr>
            <p:ph type="ctrTitle"/>
          </p:nvPr>
        </p:nvSpPr>
        <p:spPr>
          <a:xfrm>
            <a:off x="838198" y="1267727"/>
            <a:ext cx="6602731" cy="642277"/>
          </a:xfrm>
        </p:spPr>
        <p:txBody>
          <a:bodyPr>
            <a:noAutofit/>
          </a:bodyPr>
          <a:lstStyle/>
          <a:p>
            <a:r>
              <a:rPr lang="en-US" sz="2800" dirty="0"/>
              <a:t>In today’s connected world, the continuous optimization of enterprise applications to realize your digital strategy is key</a:t>
            </a:r>
            <a:endParaRPr lang="en-CA" sz="2800" dirty="0"/>
          </a:p>
        </p:txBody>
      </p:sp>
      <p:sp>
        <p:nvSpPr>
          <p:cNvPr id="7" name="Text Placeholder 6">
            <a:extLst>
              <a:ext uri="{FF2B5EF4-FFF2-40B4-BE49-F238E27FC236}">
                <a16:creationId xmlns:a16="http://schemas.microsoft.com/office/drawing/2014/main" id="{D7CDBB27-03D1-4F4E-AF6B-1E86F478F94E}"/>
              </a:ext>
            </a:extLst>
          </p:cNvPr>
          <p:cNvSpPr>
            <a:spLocks noGrp="1"/>
          </p:cNvSpPr>
          <p:nvPr>
            <p:ph type="body" sz="quarter" idx="13"/>
          </p:nvPr>
        </p:nvSpPr>
        <p:spPr>
          <a:xfrm>
            <a:off x="8949055" y="642599"/>
            <a:ext cx="3242945" cy="1552574"/>
          </a:xfrm>
        </p:spPr>
        <p:txBody>
          <a:bodyPr/>
          <a:lstStyle/>
          <a:p>
            <a:pPr>
              <a:lnSpc>
                <a:spcPct val="100000"/>
              </a:lnSpc>
            </a:pPr>
            <a:r>
              <a:rPr lang="en-US" sz="2400" dirty="0">
                <a:solidFill>
                  <a:srgbClr val="00B050"/>
                </a:solidFill>
              </a:rPr>
              <a:t>Nearly 40% of companies said functionality was the key driver for the adoption of a new ERP.</a:t>
            </a:r>
          </a:p>
        </p:txBody>
      </p:sp>
      <p:sp>
        <p:nvSpPr>
          <p:cNvPr id="8" name="Text Placeholder 7">
            <a:extLst>
              <a:ext uri="{FF2B5EF4-FFF2-40B4-BE49-F238E27FC236}">
                <a16:creationId xmlns:a16="http://schemas.microsoft.com/office/drawing/2014/main" id="{E557AC3B-2061-4000-9E11-73A55C1BE2C1}"/>
              </a:ext>
            </a:extLst>
          </p:cNvPr>
          <p:cNvSpPr>
            <a:spLocks noGrp="1"/>
          </p:cNvSpPr>
          <p:nvPr>
            <p:ph type="body" sz="quarter" idx="14"/>
          </p:nvPr>
        </p:nvSpPr>
        <p:spPr/>
        <p:txBody>
          <a:bodyPr/>
          <a:lstStyle/>
          <a:p>
            <a:r>
              <a:rPr lang="en-CA" dirty="0"/>
              <a:t>Source: </a:t>
            </a:r>
            <a:r>
              <a:rPr lang="en-CA" dirty="0" err="1"/>
              <a:t>Gheorghiu</a:t>
            </a:r>
            <a:endParaRPr lang="en-CA" dirty="0"/>
          </a:p>
          <a:p>
            <a:endParaRPr lang="en-CA" dirty="0"/>
          </a:p>
          <a:p>
            <a:endParaRPr lang="en-CA" dirty="0"/>
          </a:p>
          <a:p>
            <a:endParaRPr lang="en-CA" dirty="0"/>
          </a:p>
        </p:txBody>
      </p:sp>
      <p:sp>
        <p:nvSpPr>
          <p:cNvPr id="11" name="Text Placeholder 10">
            <a:extLst>
              <a:ext uri="{FF2B5EF4-FFF2-40B4-BE49-F238E27FC236}">
                <a16:creationId xmlns:a16="http://schemas.microsoft.com/office/drawing/2014/main" id="{FA22EAB7-838F-4466-9F15-6915DE1BE8EE}"/>
              </a:ext>
            </a:extLst>
          </p:cNvPr>
          <p:cNvSpPr>
            <a:spLocks noGrp="1"/>
          </p:cNvSpPr>
          <p:nvPr>
            <p:ph type="body" sz="quarter" idx="15"/>
          </p:nvPr>
        </p:nvSpPr>
        <p:spPr>
          <a:xfrm>
            <a:off x="838200" y="2184292"/>
            <a:ext cx="6895455" cy="221918"/>
          </a:xfrm>
        </p:spPr>
        <p:txBody>
          <a:bodyPr/>
          <a:lstStyle/>
          <a:p>
            <a:r>
              <a:rPr lang="en-US" dirty="0"/>
              <a:t>Business process improvement is rarely someone’s day job.</a:t>
            </a:r>
            <a:endParaRPr lang="en-CA" dirty="0"/>
          </a:p>
        </p:txBody>
      </p:sp>
      <p:sp>
        <p:nvSpPr>
          <p:cNvPr id="12" name="Text Placeholder 11">
            <a:extLst>
              <a:ext uri="{FF2B5EF4-FFF2-40B4-BE49-F238E27FC236}">
                <a16:creationId xmlns:a16="http://schemas.microsoft.com/office/drawing/2014/main" id="{D278EA16-BA11-4D52-B23B-F646845ACE16}"/>
              </a:ext>
            </a:extLst>
          </p:cNvPr>
          <p:cNvSpPr>
            <a:spLocks noGrp="1"/>
          </p:cNvSpPr>
          <p:nvPr>
            <p:ph type="body" sz="quarter" idx="16"/>
          </p:nvPr>
        </p:nvSpPr>
        <p:spPr>
          <a:xfrm>
            <a:off x="838199" y="2544435"/>
            <a:ext cx="6895455" cy="1696004"/>
          </a:xfrm>
        </p:spPr>
        <p:txBody>
          <a:bodyPr/>
          <a:lstStyle/>
          <a:p>
            <a:pPr marL="0" indent="0">
              <a:buNone/>
            </a:pPr>
            <a:r>
              <a:rPr lang="en-US" dirty="0">
                <a:latin typeface="Montserrat" panose="00000500000000000000" pitchFamily="2" charset="0"/>
                <a:cs typeface="Mongolian Baiti" panose="03000500000000000000" pitchFamily="66" charset="0"/>
              </a:rPr>
              <a:t>IT leaders need to take a proactive approach to continually monitor and optimize their enterprise applications. Strategically realign business goals, identify business application capabilities, complete a process assessment, evaluate user adoption, and create an optimization plan that will drive a cohesive technology strategy that delivers results.</a:t>
            </a:r>
          </a:p>
          <a:p>
            <a:pPr marL="0" indent="0">
              <a:buNone/>
            </a:pPr>
            <a:r>
              <a:rPr lang="en-US" dirty="0">
                <a:latin typeface="Montserrat" panose="00000500000000000000" pitchFamily="2" charset="0"/>
                <a:cs typeface="Mongolian Baiti" panose="03000500000000000000" pitchFamily="66" charset="0"/>
              </a:rPr>
              <a:t>You may need to iterate the assessment as challenges are identified. This allows you to be adaptive and deal with emerging issues more readily and become a more responsive partner to the business.</a:t>
            </a:r>
            <a:endParaRPr lang="en-CA" dirty="0">
              <a:latin typeface="Montserrat" panose="00000500000000000000" pitchFamily="2" charset="0"/>
              <a:cs typeface="Mongolian Baiti" panose="03000500000000000000" pitchFamily="66" charset="0"/>
            </a:endParaRPr>
          </a:p>
        </p:txBody>
      </p:sp>
      <p:sp>
        <p:nvSpPr>
          <p:cNvPr id="13" name="Text Placeholder 6">
            <a:extLst>
              <a:ext uri="{FF2B5EF4-FFF2-40B4-BE49-F238E27FC236}">
                <a16:creationId xmlns:a16="http://schemas.microsoft.com/office/drawing/2014/main" id="{90DA3B23-5343-4059-B156-FD006019E458}"/>
              </a:ext>
            </a:extLst>
          </p:cNvPr>
          <p:cNvSpPr txBox="1">
            <a:spLocks/>
          </p:cNvSpPr>
          <p:nvPr/>
        </p:nvSpPr>
        <p:spPr>
          <a:xfrm>
            <a:off x="9112102" y="4543871"/>
            <a:ext cx="2916850" cy="1552574"/>
          </a:xfrm>
          <a:prstGeom prst="rect">
            <a:avLst/>
          </a:prstGeom>
        </p:spPr>
        <p:txBody>
          <a:bodyPr lIns="0" tIns="0" rIns="0" bIns="0" anchor="b" anchorCtr="0"/>
          <a:lstStyle>
            <a:lvl1pPr marL="0" indent="0" algn="l" defTabSz="914400" rtl="0" eaLnBrk="1" latinLnBrk="0" hangingPunct="1">
              <a:lnSpc>
                <a:spcPts val="3100"/>
              </a:lnSpc>
              <a:spcBef>
                <a:spcPts val="1000"/>
              </a:spcBef>
              <a:buFont typeface="Arial" panose="020B0604020202020204" pitchFamily="34" charset="0"/>
              <a:buNone/>
              <a:defRPr sz="3000" b="1" i="0" kern="1200">
                <a:solidFill>
                  <a:srgbClr val="FFC000"/>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In 2019, 40% of executives named customer experience the top priority for their digital transformation.</a:t>
            </a:r>
          </a:p>
        </p:txBody>
      </p:sp>
      <p:sp>
        <p:nvSpPr>
          <p:cNvPr id="14" name="Text Placeholder 7">
            <a:extLst>
              <a:ext uri="{FF2B5EF4-FFF2-40B4-BE49-F238E27FC236}">
                <a16:creationId xmlns:a16="http://schemas.microsoft.com/office/drawing/2014/main" id="{6748A85B-0FAB-4284-8575-7031B78DA3F2}"/>
              </a:ext>
            </a:extLst>
          </p:cNvPr>
          <p:cNvSpPr txBox="1">
            <a:spLocks/>
          </p:cNvSpPr>
          <p:nvPr/>
        </p:nvSpPr>
        <p:spPr>
          <a:xfrm>
            <a:off x="9112102" y="6187492"/>
            <a:ext cx="2722523" cy="491491"/>
          </a:xfrm>
          <a:prstGeom prst="rect">
            <a:avLst/>
          </a:prstGeom>
          <a:solidFill>
            <a:srgbClr val="00B050"/>
          </a:solidFill>
        </p:spPr>
        <p:txBody>
          <a:bodyPr lIns="0" tIns="90000" rIns="0" bIns="0" anchor="t" anchorCtr="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bg1">
                    <a:lumMod val="7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solidFill>
                  <a:schemeClr val="bg1"/>
                </a:solidFill>
              </a:rPr>
              <a:t>Source: CRM Magazine</a:t>
            </a:r>
          </a:p>
        </p:txBody>
      </p:sp>
    </p:spTree>
    <p:extLst>
      <p:ext uri="{BB962C8B-B14F-4D97-AF65-F5344CB8AC3E}">
        <p14:creationId xmlns:p14="http://schemas.microsoft.com/office/powerpoint/2010/main" val="3032219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C0AC37-CCB4-4AEC-B5C5-1BF030431ACF}"/>
              </a:ext>
            </a:extLst>
          </p:cNvPr>
          <p:cNvSpPr>
            <a:spLocks noGrp="1"/>
          </p:cNvSpPr>
          <p:nvPr>
            <p:ph type="ctrTitle"/>
          </p:nvPr>
        </p:nvSpPr>
        <p:spPr>
          <a:xfrm>
            <a:off x="830713" y="254057"/>
            <a:ext cx="6895034" cy="1024276"/>
          </a:xfrm>
        </p:spPr>
        <p:txBody>
          <a:bodyPr>
            <a:normAutofit fontScale="90000"/>
          </a:bodyPr>
          <a:lstStyle/>
          <a:p>
            <a:r>
              <a:rPr lang="en-US" sz="2800" dirty="0"/>
              <a:t>A properly optimized application business process will reduce costs and increase productivity</a:t>
            </a:r>
            <a:endParaRPr lang="en-CA" sz="2800" dirty="0"/>
          </a:p>
        </p:txBody>
      </p:sp>
      <p:sp>
        <p:nvSpPr>
          <p:cNvPr id="2" name="Text Placeholder 1">
            <a:extLst>
              <a:ext uri="{FF2B5EF4-FFF2-40B4-BE49-F238E27FC236}">
                <a16:creationId xmlns:a16="http://schemas.microsoft.com/office/drawing/2014/main" id="{8FCA6378-3D07-4CF3-AF96-EA178829B188}"/>
              </a:ext>
            </a:extLst>
          </p:cNvPr>
          <p:cNvSpPr>
            <a:spLocks noGrp="1"/>
          </p:cNvSpPr>
          <p:nvPr>
            <p:ph type="body" sz="quarter" idx="10"/>
          </p:nvPr>
        </p:nvSpPr>
        <p:spPr>
          <a:xfrm>
            <a:off x="838198" y="1734554"/>
            <a:ext cx="2971229" cy="223805"/>
          </a:xfrm>
        </p:spPr>
        <p:txBody>
          <a:bodyPr/>
          <a:lstStyle/>
          <a:p>
            <a:r>
              <a:rPr lang="en-US"/>
              <a:t>SITUATION</a:t>
            </a:r>
            <a:endParaRPr lang="en-CA"/>
          </a:p>
        </p:txBody>
      </p:sp>
      <p:sp>
        <p:nvSpPr>
          <p:cNvPr id="3" name="Text Placeholder 2">
            <a:extLst>
              <a:ext uri="{FF2B5EF4-FFF2-40B4-BE49-F238E27FC236}">
                <a16:creationId xmlns:a16="http://schemas.microsoft.com/office/drawing/2014/main" id="{1A6D3ADB-B4EF-4B9C-B042-1EB8EC7679F0}"/>
              </a:ext>
            </a:extLst>
          </p:cNvPr>
          <p:cNvSpPr>
            <a:spLocks noGrp="1"/>
          </p:cNvSpPr>
          <p:nvPr>
            <p:ph type="body" sz="quarter" idx="11"/>
          </p:nvPr>
        </p:nvSpPr>
        <p:spPr>
          <a:xfrm>
            <a:off x="838199" y="1958359"/>
            <a:ext cx="3254407" cy="3155275"/>
          </a:xfrm>
        </p:spPr>
        <p:txBody>
          <a:bodyPr/>
          <a:lstStyle/>
          <a:p>
            <a:r>
              <a:rPr lang="en-US" sz="1200" dirty="0"/>
              <a:t>Enterprise applications often involve large capital outlay, unquantified benefits, and high risk of failure.</a:t>
            </a:r>
          </a:p>
          <a:p>
            <a:r>
              <a:rPr lang="en-US" sz="1200" dirty="0"/>
              <a:t>Application portfolios are often messy, with multiple integration points and a failure to maintain end-user training. User dissatisfaction is common.</a:t>
            </a:r>
          </a:p>
          <a:p>
            <a:r>
              <a:rPr lang="en-US" sz="1200" dirty="0"/>
              <a:t>Application optimization is essential to staying competitive and productive in today’s digital environment. Your stakeholders have outlined their digital business goals that IT is expected to meet.</a:t>
            </a:r>
            <a:endParaRPr lang="en-CA" sz="1200" dirty="0"/>
          </a:p>
        </p:txBody>
      </p:sp>
      <p:sp>
        <p:nvSpPr>
          <p:cNvPr id="4" name="Text Placeholder 3">
            <a:extLst>
              <a:ext uri="{FF2B5EF4-FFF2-40B4-BE49-F238E27FC236}">
                <a16:creationId xmlns:a16="http://schemas.microsoft.com/office/drawing/2014/main" id="{AA071226-2CC3-4CCD-86C8-6FB01DB71FE0}"/>
              </a:ext>
            </a:extLst>
          </p:cNvPr>
          <p:cNvSpPr>
            <a:spLocks noGrp="1"/>
          </p:cNvSpPr>
          <p:nvPr>
            <p:ph type="body" sz="quarter" idx="12"/>
          </p:nvPr>
        </p:nvSpPr>
        <p:spPr/>
        <p:txBody>
          <a:bodyPr/>
          <a:lstStyle/>
          <a:p>
            <a:r>
              <a:rPr lang="en-US"/>
              <a:t>COMPLICATION</a:t>
            </a:r>
            <a:endParaRPr lang="en-CA"/>
          </a:p>
        </p:txBody>
      </p:sp>
      <p:sp>
        <p:nvSpPr>
          <p:cNvPr id="5" name="Text Placeholder 4">
            <a:extLst>
              <a:ext uri="{FF2B5EF4-FFF2-40B4-BE49-F238E27FC236}">
                <a16:creationId xmlns:a16="http://schemas.microsoft.com/office/drawing/2014/main" id="{724F958D-D144-4FE3-9011-747BD15A2AEF}"/>
              </a:ext>
            </a:extLst>
          </p:cNvPr>
          <p:cNvSpPr>
            <a:spLocks noGrp="1"/>
          </p:cNvSpPr>
          <p:nvPr>
            <p:ph type="body" sz="quarter" idx="13"/>
          </p:nvPr>
        </p:nvSpPr>
        <p:spPr>
          <a:xfrm>
            <a:off x="4297016" y="1958359"/>
            <a:ext cx="3254407" cy="3155275"/>
          </a:xfrm>
        </p:spPr>
        <p:txBody>
          <a:bodyPr/>
          <a:lstStyle/>
          <a:p>
            <a:r>
              <a:rPr lang="en-US" sz="1200"/>
              <a:t>Enterprise applications involve large numbers of processes and users. Without a clear focus on organizational needs, decisions about what and how to optimize can become complicated. </a:t>
            </a:r>
          </a:p>
          <a:p>
            <a:r>
              <a:rPr lang="en-US" sz="1200"/>
              <a:t>Competing and conflicting priorities may undermine optimization value by focusing on the approaches that would only benefit one line of business rather than the entire organization.</a:t>
            </a:r>
          </a:p>
          <a:p>
            <a:r>
              <a:rPr lang="en-US" sz="1200"/>
              <a:t>Teams do not have a framework to illustrate, communicate, and justify the optimization effort in the language your stakeholders understand.</a:t>
            </a:r>
          </a:p>
          <a:p>
            <a:endParaRPr lang="en-US" sz="1200"/>
          </a:p>
          <a:p>
            <a:endParaRPr lang="en-US" sz="1200"/>
          </a:p>
          <a:p>
            <a:endParaRPr lang="en-US" sz="1200"/>
          </a:p>
          <a:p>
            <a:endParaRPr lang="en-US" sz="1200"/>
          </a:p>
          <a:p>
            <a:endParaRPr lang="en-US" sz="1200"/>
          </a:p>
          <a:p>
            <a:endParaRPr lang="en-CA" sz="1200"/>
          </a:p>
        </p:txBody>
      </p:sp>
      <p:sp>
        <p:nvSpPr>
          <p:cNvPr id="6" name="Text Placeholder 5">
            <a:extLst>
              <a:ext uri="{FF2B5EF4-FFF2-40B4-BE49-F238E27FC236}">
                <a16:creationId xmlns:a16="http://schemas.microsoft.com/office/drawing/2014/main" id="{F2FBC796-13B7-4FEA-9D46-6F0DE5049584}"/>
              </a:ext>
            </a:extLst>
          </p:cNvPr>
          <p:cNvSpPr>
            <a:spLocks noGrp="1"/>
          </p:cNvSpPr>
          <p:nvPr>
            <p:ph type="body" sz="quarter" idx="14"/>
          </p:nvPr>
        </p:nvSpPr>
        <p:spPr/>
        <p:txBody>
          <a:bodyPr/>
          <a:lstStyle/>
          <a:p>
            <a:r>
              <a:rPr lang="en-US"/>
              <a:t>RESOLUTION</a:t>
            </a:r>
            <a:endParaRPr lang="en-CA"/>
          </a:p>
        </p:txBody>
      </p:sp>
      <p:sp>
        <p:nvSpPr>
          <p:cNvPr id="7" name="Text Placeholder 6">
            <a:extLst>
              <a:ext uri="{FF2B5EF4-FFF2-40B4-BE49-F238E27FC236}">
                <a16:creationId xmlns:a16="http://schemas.microsoft.com/office/drawing/2014/main" id="{A0B80B4B-3C0F-4EAC-8A64-0CA1A2E81F7B}"/>
              </a:ext>
            </a:extLst>
          </p:cNvPr>
          <p:cNvSpPr>
            <a:spLocks noGrp="1"/>
          </p:cNvSpPr>
          <p:nvPr>
            <p:ph type="body" sz="quarter" idx="15"/>
          </p:nvPr>
        </p:nvSpPr>
        <p:spPr>
          <a:xfrm>
            <a:off x="8382571" y="1958359"/>
            <a:ext cx="3461553" cy="3155275"/>
          </a:xfrm>
        </p:spPr>
        <p:txBody>
          <a:bodyPr/>
          <a:lstStyle/>
          <a:p>
            <a:r>
              <a:rPr lang="en-US" sz="1200"/>
              <a:t>Validate user satisfaction, application fit, and areas of improvement to optimize your enterprise applications. </a:t>
            </a:r>
          </a:p>
          <a:p>
            <a:r>
              <a:rPr lang="en-US" sz="1200"/>
              <a:t>Take a 360</a:t>
            </a:r>
            <a:r>
              <a:rPr lang="en-US" sz="1200" baseline="30000"/>
              <a:t>o</a:t>
            </a:r>
            <a:r>
              <a:rPr lang="en-US" sz="1200"/>
              <a:t> inventory of your enterprise applications and related systems. Realign business and technology drivers. Assess user satisfaction. Review the application marketplace. Complete a thorough examination of processes using the APQC model. Manage your vendors and data.</a:t>
            </a:r>
          </a:p>
          <a:p>
            <a:r>
              <a:rPr lang="en-US" sz="1200"/>
              <a:t>Pull this all together to prioritize optimization efforts and develop a concrete roadmap.</a:t>
            </a:r>
          </a:p>
          <a:p>
            <a:endParaRPr lang="en-CA" sz="1200"/>
          </a:p>
        </p:txBody>
      </p:sp>
    </p:spTree>
    <p:extLst>
      <p:ext uri="{BB962C8B-B14F-4D97-AF65-F5344CB8AC3E}">
        <p14:creationId xmlns:p14="http://schemas.microsoft.com/office/powerpoint/2010/main" val="405945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2704E8-1D8C-47BC-9371-55FF5118611F}"/>
              </a:ext>
            </a:extLst>
          </p:cNvPr>
          <p:cNvSpPr>
            <a:spLocks noGrp="1"/>
          </p:cNvSpPr>
          <p:nvPr>
            <p:ph type="body" sz="quarter" idx="12"/>
          </p:nvPr>
        </p:nvSpPr>
        <p:spPr>
          <a:xfrm>
            <a:off x="6096000" y="1746937"/>
            <a:ext cx="4935600" cy="221918"/>
          </a:xfrm>
        </p:spPr>
        <p:txBody>
          <a:bodyPr/>
          <a:lstStyle/>
          <a:p>
            <a:r>
              <a:rPr lang="en-US" dirty="0">
                <a:hlinkClick r:id="rId2"/>
              </a:rPr>
              <a:t>Get the most out of your CRM</a:t>
            </a:r>
            <a:endParaRPr lang="en-US" dirty="0"/>
          </a:p>
        </p:txBody>
      </p:sp>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199" y="1750923"/>
            <a:ext cx="4935600" cy="221918"/>
          </a:xfrm>
        </p:spPr>
        <p:txBody>
          <a:bodyPr/>
          <a:lstStyle/>
          <a:p>
            <a:r>
              <a:rPr lang="en-US" dirty="0">
                <a:hlinkClick r:id="rId3"/>
              </a:rPr>
              <a:t>Get the most out of your ERP</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222220"/>
            <a:ext cx="4935600" cy="1735841"/>
          </a:xfrm>
        </p:spPr>
        <p:txBody>
          <a:bodyPr/>
          <a:lstStyle/>
          <a:p>
            <a:r>
              <a:rPr lang="en-US" sz="1200" dirty="0"/>
              <a:t>ERP systems are changed rarely, and changing them has a significant impact on an organization.</a:t>
            </a:r>
          </a:p>
          <a:p>
            <a:r>
              <a:rPr lang="en-US" sz="1200" dirty="0"/>
              <a:t>Research shows that even newly installed systems often fail to realize their full potential benefit to the organization.</a:t>
            </a:r>
          </a:p>
          <a:p>
            <a:r>
              <a:rPr lang="en-US" sz="1200" dirty="0"/>
              <a:t>Business process improvement is rarely someone’s day job.</a:t>
            </a:r>
            <a:endParaRPr lang="en-CA" sz="1200" dirty="0"/>
          </a:p>
        </p:txBody>
      </p:sp>
      <p:sp>
        <p:nvSpPr>
          <p:cNvPr id="8" name="Text Placeholder 13">
            <a:extLst>
              <a:ext uri="{FF2B5EF4-FFF2-40B4-BE49-F238E27FC236}">
                <a16:creationId xmlns:a16="http://schemas.microsoft.com/office/drawing/2014/main" id="{275D044E-7CB4-4980-AB22-1D1CD238B2C9}"/>
              </a:ext>
            </a:extLst>
          </p:cNvPr>
          <p:cNvSpPr txBox="1">
            <a:spLocks/>
          </p:cNvSpPr>
          <p:nvPr/>
        </p:nvSpPr>
        <p:spPr>
          <a:xfrm>
            <a:off x="6096001" y="2205944"/>
            <a:ext cx="4935600" cy="2574041"/>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Application optimization is essential to stay competitive and productive in today’s digital environment.</a:t>
            </a:r>
          </a:p>
          <a:p>
            <a:r>
              <a:rPr lang="en-US" sz="1200" dirty="0"/>
              <a:t>Enterprise applications often involve large capital outlay, unquantified benefits, and high risk of failure.</a:t>
            </a:r>
          </a:p>
          <a:p>
            <a:r>
              <a:rPr lang="en-US" sz="1200" dirty="0"/>
              <a:t>Customer relationship management (CRM) application portfolios are often messy with multiple integration points, distributed data, and limited ongoing end-user training.</a:t>
            </a:r>
          </a:p>
          <a:p>
            <a:r>
              <a:rPr lang="en-US" sz="1200" dirty="0"/>
              <a:t>User dissatisfaction is common.</a:t>
            </a:r>
          </a:p>
        </p:txBody>
      </p:sp>
    </p:spTree>
    <p:extLst>
      <p:ext uri="{BB962C8B-B14F-4D97-AF65-F5344CB8AC3E}">
        <p14:creationId xmlns:p14="http://schemas.microsoft.com/office/powerpoint/2010/main" val="2445757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B460991-A4FD-EC42-889D-BE6E9F74C37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774618-357B-C148-853A-A733060EFBED}"/>
              </a:ext>
            </a:extLst>
          </p:cNvPr>
          <p:cNvSpPr>
            <a:spLocks noGrp="1"/>
          </p:cNvSpPr>
          <p:nvPr>
            <p:ph type="ctrTitle"/>
          </p:nvPr>
        </p:nvSpPr>
        <p:spPr/>
        <p:txBody>
          <a:bodyPr/>
          <a:lstStyle/>
          <a:p>
            <a:r>
              <a:rPr lang="en-US" dirty="0"/>
              <a:t>Enabling the digital economy</a:t>
            </a:r>
          </a:p>
        </p:txBody>
      </p:sp>
      <p:sp>
        <p:nvSpPr>
          <p:cNvPr id="3" name="Subtitle 2">
            <a:extLst>
              <a:ext uri="{FF2B5EF4-FFF2-40B4-BE49-F238E27FC236}">
                <a16:creationId xmlns:a16="http://schemas.microsoft.com/office/drawing/2014/main" id="{B427697D-2948-D349-82C8-EF176B5CB98C}"/>
              </a:ext>
            </a:extLst>
          </p:cNvPr>
          <p:cNvSpPr>
            <a:spLocks noGrp="1"/>
          </p:cNvSpPr>
          <p:nvPr>
            <p:ph type="subTitle" idx="1"/>
          </p:nvPr>
        </p:nvSpPr>
        <p:spPr/>
        <p:txBody>
          <a:bodyPr/>
          <a:lstStyle/>
          <a:p>
            <a:r>
              <a:rPr lang="en-US" dirty="0"/>
              <a:t>Supporting the CEO for growth</a:t>
            </a:r>
          </a:p>
        </p:txBody>
      </p:sp>
      <p:pic>
        <p:nvPicPr>
          <p:cNvPr id="7" name="Picture 6">
            <a:extLst>
              <a:ext uri="{FF2B5EF4-FFF2-40B4-BE49-F238E27FC236}">
                <a16:creationId xmlns:a16="http://schemas.microsoft.com/office/drawing/2014/main" id="{F3B1468F-9D2A-FF4B-AF4C-28DA228123F7}"/>
              </a:ext>
            </a:extLst>
          </p:cNvPr>
          <p:cNvPicPr>
            <a:picLocks noChangeAspect="1"/>
          </p:cNvPicPr>
          <p:nvPr/>
        </p:nvPicPr>
        <p:blipFill>
          <a:blip r:embed="rId3"/>
          <a:stretch>
            <a:fillRect/>
          </a:stretch>
        </p:blipFill>
        <p:spPr>
          <a:xfrm>
            <a:off x="838200" y="5928574"/>
            <a:ext cx="1830913" cy="365124"/>
          </a:xfrm>
          <a:prstGeom prst="rect">
            <a:avLst/>
          </a:prstGeom>
        </p:spPr>
      </p:pic>
      <p:pic>
        <p:nvPicPr>
          <p:cNvPr id="4" name="Picture 3">
            <a:extLst>
              <a:ext uri="{FF2B5EF4-FFF2-40B4-BE49-F238E27FC236}">
                <a16:creationId xmlns:a16="http://schemas.microsoft.com/office/drawing/2014/main" id="{5A559CFB-B6D8-599B-C273-7693754B52B1}"/>
              </a:ext>
            </a:extLst>
          </p:cNvPr>
          <p:cNvPicPr>
            <a:picLocks noChangeAspect="1"/>
          </p:cNvPicPr>
          <p:nvPr/>
        </p:nvPicPr>
        <p:blipFill>
          <a:blip r:embed="rId4"/>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23827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8" name="Text Placeholder 13">
            <a:extLst>
              <a:ext uri="{FF2B5EF4-FFF2-40B4-BE49-F238E27FC236}">
                <a16:creationId xmlns:a16="http://schemas.microsoft.com/office/drawing/2014/main" id="{275D044E-7CB4-4980-AB22-1D1CD238B2C9}"/>
              </a:ext>
            </a:extLst>
          </p:cNvPr>
          <p:cNvSpPr txBox="1">
            <a:spLocks/>
          </p:cNvSpPr>
          <p:nvPr/>
        </p:nvSpPr>
        <p:spPr>
          <a:xfrm>
            <a:off x="838200" y="2245286"/>
            <a:ext cx="4935600" cy="2574041"/>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In today’s connected world, continuous optimization of enterprise applications is key to realizing your digital strategy.</a:t>
            </a:r>
          </a:p>
          <a:p>
            <a:r>
              <a:rPr lang="en-US" sz="1200" dirty="0"/>
              <a:t>Enterprise applications, including human resource management systems (HRMS), often involve large capital outlay, unquantified benefits, and high risk of failure.</a:t>
            </a:r>
          </a:p>
          <a:p>
            <a:r>
              <a:rPr lang="en-US" sz="1200" dirty="0"/>
              <a:t>HRMS portfolios enable a wide array of capabilities and often affect every employee within an organization.</a:t>
            </a:r>
          </a:p>
          <a:p>
            <a:r>
              <a:rPr lang="en-US" sz="1200" dirty="0"/>
              <a:t>Application optimization is essential to stay competitive and productive in today’s digital environment.</a:t>
            </a:r>
          </a:p>
        </p:txBody>
      </p:sp>
      <p:sp>
        <p:nvSpPr>
          <p:cNvPr id="3" name="Text Placeholder 2">
            <a:extLst>
              <a:ext uri="{FF2B5EF4-FFF2-40B4-BE49-F238E27FC236}">
                <a16:creationId xmlns:a16="http://schemas.microsoft.com/office/drawing/2014/main" id="{746697AA-9853-4763-A6A7-5C0849289BAA}"/>
              </a:ext>
            </a:extLst>
          </p:cNvPr>
          <p:cNvSpPr>
            <a:spLocks noGrp="1"/>
          </p:cNvSpPr>
          <p:nvPr>
            <p:ph type="body" sz="quarter" idx="12"/>
          </p:nvPr>
        </p:nvSpPr>
        <p:spPr>
          <a:xfrm>
            <a:off x="6096000" y="1751277"/>
            <a:ext cx="4935600" cy="221918"/>
          </a:xfrm>
        </p:spPr>
        <p:txBody>
          <a:bodyPr/>
          <a:lstStyle/>
          <a:p>
            <a:r>
              <a:rPr lang="en-US" dirty="0">
                <a:hlinkClick r:id="rId2"/>
              </a:rPr>
              <a:t>Application Portfolio Assessment: End User Feedback</a:t>
            </a:r>
            <a:endParaRPr lang="en-US" dirty="0"/>
          </a:p>
        </p:txBody>
      </p:sp>
      <p:sp>
        <p:nvSpPr>
          <p:cNvPr id="5" name="Text Placeholder 4">
            <a:extLst>
              <a:ext uri="{FF2B5EF4-FFF2-40B4-BE49-F238E27FC236}">
                <a16:creationId xmlns:a16="http://schemas.microsoft.com/office/drawing/2014/main" id="{E81C918C-3BF5-4382-A8A0-C3EAC362D15A}"/>
              </a:ext>
            </a:extLst>
          </p:cNvPr>
          <p:cNvSpPr>
            <a:spLocks noGrp="1"/>
          </p:cNvSpPr>
          <p:nvPr>
            <p:ph type="body" sz="quarter" idx="13"/>
          </p:nvPr>
        </p:nvSpPr>
        <p:spPr>
          <a:xfrm>
            <a:off x="6096000" y="2248498"/>
            <a:ext cx="4935600" cy="4031672"/>
          </a:xfrm>
        </p:spPr>
        <p:txBody>
          <a:bodyPr/>
          <a:lstStyle/>
          <a:p>
            <a:r>
              <a:rPr lang="en-US" sz="1200" dirty="0"/>
              <a:t>Application portfolio management is nearly impossible to perform without an honest and thorough understanding of end user sentiment toward IT software.</a:t>
            </a:r>
          </a:p>
          <a:p>
            <a:r>
              <a:rPr lang="en-US" sz="1200" dirty="0"/>
              <a:t>Develop data-driven insights to help you decide which applications to retire, upgrade, re-train on, or maintain to meet the demands of the business.</a:t>
            </a:r>
          </a:p>
          <a:p>
            <a:endParaRPr lang="en-CA" sz="1200" dirty="0"/>
          </a:p>
        </p:txBody>
      </p:sp>
      <p:sp>
        <p:nvSpPr>
          <p:cNvPr id="11" name="Text Placeholder 10">
            <a:extLst>
              <a:ext uri="{FF2B5EF4-FFF2-40B4-BE49-F238E27FC236}">
                <a16:creationId xmlns:a16="http://schemas.microsoft.com/office/drawing/2014/main" id="{ADE16101-DAED-454E-BC34-73A5F6A6A9E1}"/>
              </a:ext>
            </a:extLst>
          </p:cNvPr>
          <p:cNvSpPr>
            <a:spLocks noGrp="1"/>
          </p:cNvSpPr>
          <p:nvPr>
            <p:ph type="body" sz="quarter" idx="10"/>
          </p:nvPr>
        </p:nvSpPr>
        <p:spPr>
          <a:xfrm>
            <a:off x="838199" y="1751277"/>
            <a:ext cx="4935600" cy="221918"/>
          </a:xfrm>
        </p:spPr>
        <p:txBody>
          <a:bodyPr/>
          <a:lstStyle/>
          <a:p>
            <a:r>
              <a:rPr lang="en-US" dirty="0">
                <a:hlinkClick r:id="rId3"/>
              </a:rPr>
              <a:t>Get the most out of your HRMs</a:t>
            </a:r>
            <a:endParaRPr lang="en-US" dirty="0"/>
          </a:p>
        </p:txBody>
      </p:sp>
    </p:spTree>
    <p:extLst>
      <p:ext uri="{BB962C8B-B14F-4D97-AF65-F5344CB8AC3E}">
        <p14:creationId xmlns:p14="http://schemas.microsoft.com/office/powerpoint/2010/main" val="9752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b="1">
                <a:solidFill>
                  <a:srgbClr val="2576B7"/>
                </a:solidFill>
                <a:latin typeface="Montserrat SemiBold" panose="00000700000000000000" pitchFamily="2" charset="0"/>
              </a:rPr>
              <a:t>Enterprise Application Optimization</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400">
                <a:solidFill>
                  <a:srgbClr val="4A4A4A"/>
                </a:solidFill>
                <a:latin typeface="Montserrat SemiBold" pitchFamily="2" charset="77"/>
                <a:cs typeface="Arial" panose="020B0604020202020204" pitchFamily="34" charset="0"/>
              </a:rPr>
              <a:t>Create relevant and informative reporting for the sales team to make data-driven decisions.</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hlinkClick r:id="rId3"/>
              </a:rPr>
              <a:t>Get the Most Out of Your ERP</a:t>
            </a:r>
            <a:endParaRPr lang="en-US" sz="1100">
              <a:solidFill>
                <a:prstClr val="black"/>
              </a:solidFill>
              <a:latin typeface="Roboto Condensed Light"/>
            </a:endParaRPr>
          </a:p>
          <a:p>
            <a:pPr marL="171433" indent="-171433" defTabSz="914309">
              <a:buFont typeface="Arial" panose="020B0604020202020204" pitchFamily="34" charset="0"/>
              <a:buChar char="•"/>
            </a:pPr>
            <a:r>
              <a:rPr lang="en-US" sz="1100">
                <a:solidFill>
                  <a:prstClr val="black"/>
                </a:solidFill>
                <a:latin typeface="Roboto Condensed Light"/>
                <a:hlinkClick r:id="rId4"/>
              </a:rPr>
              <a:t>Get the Most Out of Your CRM</a:t>
            </a:r>
            <a:endParaRPr lang="en-US" sz="1100">
              <a:solidFill>
                <a:prstClr val="black"/>
              </a:solidFill>
              <a:latin typeface="Roboto Condensed Light"/>
            </a:endParaRPr>
          </a:p>
          <a:p>
            <a:pPr marL="171433" indent="-171433" defTabSz="914309">
              <a:buFont typeface="Arial" panose="020B0604020202020204" pitchFamily="34" charset="0"/>
              <a:buChar char="•"/>
            </a:pPr>
            <a:r>
              <a:rPr lang="en-US" sz="1100">
                <a:solidFill>
                  <a:prstClr val="black"/>
                </a:solidFill>
                <a:latin typeface="Roboto Condensed Light"/>
                <a:hlinkClick r:id="rId5"/>
              </a:rPr>
              <a:t>Get the Most Out of Your HRMS</a:t>
            </a:r>
            <a:endParaRPr lang="en-US" sz="1100">
              <a:solidFill>
                <a:prstClr val="black"/>
              </a:solidFill>
              <a:latin typeface="Roboto Condensed Light"/>
            </a:endParaRPr>
          </a:p>
          <a:p>
            <a:pPr defTabSz="914309"/>
            <a:r>
              <a:rPr lang="en-US" sz="1100">
                <a:solidFill>
                  <a:prstClr val="black"/>
                </a:solidFill>
                <a:latin typeface="Roboto Condensed Light"/>
              </a:rPr>
              <a:t> </a:t>
            </a: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Accelerate Execution With Info-Tech’s Supporting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Change resistance</a:t>
            </a:r>
            <a:endParaRPr lang="en-CA" sz="1100">
              <a:solidFill>
                <a:prstClr val="black"/>
              </a:solidFill>
              <a:latin typeface="Roboto Condensed Light"/>
            </a:endParaRP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a:solidFill>
                    <a:prstClr val="black"/>
                  </a:solidFill>
                  <a:latin typeface="Roboto Condensed Light"/>
                </a:rPr>
                <a:t>IT will enable better, cleaner, and more relevant reporting by leveraging existing data sources across Acme Corp.</a:t>
              </a: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Initiative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624150"/>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Sales growth</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Increased gross margins</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Provide a brief value statement for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4256031" y="2627744"/>
            <a:ext cx="1953628" cy="632212"/>
          </a:xfrm>
          <a:prstGeom prst="wedgeRectCallout">
            <a:avLst>
              <a:gd name="adj1" fmla="val -21874"/>
              <a:gd name="adj2" fmla="val -62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Description must include what IT will undertake to complete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7234043" y="4098086"/>
            <a:ext cx="1953628" cy="956894"/>
          </a:xfrm>
          <a:prstGeom prst="wedgeRectCallout">
            <a:avLst>
              <a:gd name="adj1" fmla="val -48423"/>
              <a:gd name="adj2" fmla="val -86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Align initiative benefits back to business benefits or benefits for the stakeholder groups that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517690" y="3919766"/>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4112868"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Reduced time spent on transactional activities</a:t>
            </a:r>
          </a:p>
        </p:txBody>
      </p:sp>
    </p:spTree>
    <p:extLst>
      <p:ext uri="{BB962C8B-B14F-4D97-AF65-F5344CB8AC3E}">
        <p14:creationId xmlns:p14="http://schemas.microsoft.com/office/powerpoint/2010/main" val="4120296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1B8F61-6FB2-4773-B627-61491CCB04BA}"/>
              </a:ext>
            </a:extLst>
          </p:cNvPr>
          <p:cNvSpPr>
            <a:spLocks noGrp="1"/>
          </p:cNvSpPr>
          <p:nvPr>
            <p:ph type="ctrTitle"/>
          </p:nvPr>
        </p:nvSpPr>
        <p:spPr/>
        <p:txBody>
          <a:bodyPr>
            <a:normAutofit fontScale="90000"/>
          </a:bodyPr>
          <a:lstStyle/>
          <a:p>
            <a:r>
              <a:rPr lang="en-US"/>
              <a:t>Business Process Automation</a:t>
            </a:r>
            <a:endParaRPr lang="en-CA"/>
          </a:p>
        </p:txBody>
      </p:sp>
      <p:sp>
        <p:nvSpPr>
          <p:cNvPr id="7" name="Subtitle 6">
            <a:extLst>
              <a:ext uri="{FF2B5EF4-FFF2-40B4-BE49-F238E27FC236}">
                <a16:creationId xmlns:a16="http://schemas.microsoft.com/office/drawing/2014/main" id="{1B644A40-59B1-4204-8855-8E5A081439E7}"/>
              </a:ext>
            </a:extLst>
          </p:cNvPr>
          <p:cNvSpPr>
            <a:spLocks noGrp="1"/>
          </p:cNvSpPr>
          <p:nvPr>
            <p:ph type="subTitle" idx="1"/>
          </p:nvPr>
        </p:nvSpPr>
        <p:spPr>
          <a:xfrm>
            <a:off x="838200" y="2301390"/>
            <a:ext cx="1126401" cy="365124"/>
          </a:xfrm>
        </p:spPr>
        <p:txBody>
          <a:bodyPr wrap="none"/>
          <a:lstStyle/>
          <a:p>
            <a:r>
              <a:rPr lang="en-US" dirty="0">
                <a:solidFill>
                  <a:srgbClr val="CB61B7"/>
                </a:solidFill>
              </a:rPr>
              <a:t>Priority 04</a:t>
            </a:r>
            <a:endParaRPr lang="en-CA" dirty="0">
              <a:solidFill>
                <a:srgbClr val="CB61B7"/>
              </a:solidFill>
            </a:endParaRPr>
          </a:p>
        </p:txBody>
      </p:sp>
      <p:sp>
        <p:nvSpPr>
          <p:cNvPr id="8" name="Text Placeholder 7">
            <a:extLst>
              <a:ext uri="{FF2B5EF4-FFF2-40B4-BE49-F238E27FC236}">
                <a16:creationId xmlns:a16="http://schemas.microsoft.com/office/drawing/2014/main" id="{865CC3E3-9F8C-4AAE-A885-EE9B769BCBAC}"/>
              </a:ext>
            </a:extLst>
          </p:cNvPr>
          <p:cNvSpPr>
            <a:spLocks noGrp="1"/>
          </p:cNvSpPr>
          <p:nvPr>
            <p:ph type="body" sz="quarter" idx="10"/>
          </p:nvPr>
        </p:nvSpPr>
        <p:spPr>
          <a:xfrm>
            <a:off x="2055136" y="2301184"/>
            <a:ext cx="6043833" cy="365124"/>
          </a:xfrm>
        </p:spPr>
        <p:txBody>
          <a:bodyPr/>
          <a:lstStyle/>
          <a:p>
            <a:r>
              <a:rPr lang="en-CA"/>
              <a:t>Automated Processes</a:t>
            </a:r>
          </a:p>
        </p:txBody>
      </p:sp>
      <p:sp>
        <p:nvSpPr>
          <p:cNvPr id="9" name="Text Placeholder 8">
            <a:extLst>
              <a:ext uri="{FF2B5EF4-FFF2-40B4-BE49-F238E27FC236}">
                <a16:creationId xmlns:a16="http://schemas.microsoft.com/office/drawing/2014/main" id="{559C5E52-2298-41CF-B785-2EE578FE5988}"/>
              </a:ext>
            </a:extLst>
          </p:cNvPr>
          <p:cNvSpPr>
            <a:spLocks noGrp="1"/>
          </p:cNvSpPr>
          <p:nvPr>
            <p:ph type="body" sz="quarter" idx="11"/>
          </p:nvPr>
        </p:nvSpPr>
        <p:spPr>
          <a:xfrm>
            <a:off x="838200" y="2871447"/>
            <a:ext cx="5598226" cy="2330120"/>
          </a:xfrm>
        </p:spPr>
        <p:txBody>
          <a:bodyPr/>
          <a:lstStyle/>
          <a:p>
            <a:r>
              <a:rPr lang="en-US"/>
              <a:t>As industries evolve and adopt more tools and technology, their IT operating models become more complex. Process optimization and automation are needed to simplify complex operations and align processes with organizational goals.</a:t>
            </a:r>
            <a:endParaRPr lang="en-CA"/>
          </a:p>
        </p:txBody>
      </p:sp>
      <p:pic>
        <p:nvPicPr>
          <p:cNvPr id="2" name="Picture 3">
            <a:extLst>
              <a:ext uri="{FF2B5EF4-FFF2-40B4-BE49-F238E27FC236}">
                <a16:creationId xmlns:a16="http://schemas.microsoft.com/office/drawing/2014/main" id="{63314E3E-3193-AEDD-1D14-EE7C236B40AF}"/>
              </a:ext>
            </a:extLst>
          </p:cNvPr>
          <p:cNvPicPr>
            <a:picLocks noChangeAspect="1"/>
          </p:cNvPicPr>
          <p:nvPr/>
        </p:nvPicPr>
        <p:blipFill>
          <a:blip r:embed="rId2"/>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1165101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6241C2-1B88-42C3-A56A-04542923200B}"/>
              </a:ext>
            </a:extLst>
          </p:cNvPr>
          <p:cNvSpPr>
            <a:spLocks noGrp="1"/>
          </p:cNvSpPr>
          <p:nvPr>
            <p:ph type="ctrTitle"/>
          </p:nvPr>
        </p:nvSpPr>
        <p:spPr/>
        <p:txBody>
          <a:bodyPr>
            <a:normAutofit fontScale="90000"/>
          </a:bodyPr>
          <a:lstStyle/>
          <a:p>
            <a:r>
              <a:rPr lang="en-US" u="none" strike="noStrike" dirty="0">
                <a:solidFill>
                  <a:srgbClr val="4A4A4A"/>
                </a:solidFill>
                <a:effectLst/>
                <a:latin typeface="Montserrat SemiBold" panose="00000700000000000000" pitchFamily="2" charset="0"/>
              </a:rPr>
              <a:t>Process automation is an executive priority</a:t>
            </a:r>
            <a:endParaRPr lang="en-CA" dirty="0">
              <a:latin typeface="Montserrat SemiBold" panose="00000700000000000000" pitchFamily="2" charset="0"/>
            </a:endParaRPr>
          </a:p>
        </p:txBody>
      </p:sp>
      <p:sp>
        <p:nvSpPr>
          <p:cNvPr id="7" name="Text Placeholder 6">
            <a:extLst>
              <a:ext uri="{FF2B5EF4-FFF2-40B4-BE49-F238E27FC236}">
                <a16:creationId xmlns:a16="http://schemas.microsoft.com/office/drawing/2014/main" id="{D7CDBB27-03D1-4F4E-AF6B-1E86F478F94E}"/>
              </a:ext>
            </a:extLst>
          </p:cNvPr>
          <p:cNvSpPr>
            <a:spLocks noGrp="1"/>
          </p:cNvSpPr>
          <p:nvPr>
            <p:ph type="body" sz="quarter" idx="13"/>
          </p:nvPr>
        </p:nvSpPr>
        <p:spPr>
          <a:xfrm>
            <a:off x="8949055" y="642599"/>
            <a:ext cx="3055103" cy="1552574"/>
          </a:xfrm>
        </p:spPr>
        <p:txBody>
          <a:bodyPr/>
          <a:lstStyle/>
          <a:p>
            <a:pPr>
              <a:lnSpc>
                <a:spcPct val="100000"/>
              </a:lnSpc>
            </a:pPr>
            <a:r>
              <a:rPr lang="en-US" sz="2400" dirty="0">
                <a:solidFill>
                  <a:srgbClr val="CB61B7"/>
                </a:solidFill>
              </a:rPr>
              <a:t>38% of automation effort is to increase business productivity.</a:t>
            </a:r>
            <a:endParaRPr lang="en-CA" sz="2400" dirty="0">
              <a:solidFill>
                <a:srgbClr val="CB61B7"/>
              </a:solidFill>
            </a:endParaRPr>
          </a:p>
        </p:txBody>
      </p:sp>
      <p:sp>
        <p:nvSpPr>
          <p:cNvPr id="8" name="Text Placeholder 7">
            <a:extLst>
              <a:ext uri="{FF2B5EF4-FFF2-40B4-BE49-F238E27FC236}">
                <a16:creationId xmlns:a16="http://schemas.microsoft.com/office/drawing/2014/main" id="{E557AC3B-2061-4000-9E11-73A55C1BE2C1}"/>
              </a:ext>
            </a:extLst>
          </p:cNvPr>
          <p:cNvSpPr>
            <a:spLocks noGrp="1"/>
          </p:cNvSpPr>
          <p:nvPr>
            <p:ph type="body" sz="quarter" idx="14"/>
          </p:nvPr>
        </p:nvSpPr>
        <p:spPr/>
        <p:txBody>
          <a:bodyPr/>
          <a:lstStyle/>
          <a:p>
            <a:r>
              <a:rPr lang="en-US"/>
              <a:t>Deloitte</a:t>
            </a:r>
            <a:endParaRPr lang="en-CA"/>
          </a:p>
        </p:txBody>
      </p:sp>
      <p:sp>
        <p:nvSpPr>
          <p:cNvPr id="9" name="Text Placeholder 8">
            <a:extLst>
              <a:ext uri="{FF2B5EF4-FFF2-40B4-BE49-F238E27FC236}">
                <a16:creationId xmlns:a16="http://schemas.microsoft.com/office/drawing/2014/main" id="{0C1F268D-38A8-4FB5-A5DB-70CD4B1ACAFE}"/>
              </a:ext>
            </a:extLst>
          </p:cNvPr>
          <p:cNvSpPr>
            <a:spLocks noGrp="1"/>
          </p:cNvSpPr>
          <p:nvPr>
            <p:ph type="body" sz="quarter" idx="15"/>
          </p:nvPr>
        </p:nvSpPr>
        <p:spPr/>
        <p:txBody>
          <a:bodyPr/>
          <a:lstStyle/>
          <a:p>
            <a:r>
              <a:rPr lang="en-US" dirty="0"/>
              <a:t>Top Three CXO Pain Points</a:t>
            </a:r>
            <a:endParaRPr lang="en-CA" dirty="0"/>
          </a:p>
        </p:txBody>
      </p:sp>
      <p:sp>
        <p:nvSpPr>
          <p:cNvPr id="18" name="Rectangle 17">
            <a:extLst>
              <a:ext uri="{FF2B5EF4-FFF2-40B4-BE49-F238E27FC236}">
                <a16:creationId xmlns:a16="http://schemas.microsoft.com/office/drawing/2014/main" id="{A37B3FE1-4A61-4052-985F-FEDD817C7938}"/>
              </a:ext>
            </a:extLst>
          </p:cNvPr>
          <p:cNvSpPr/>
          <p:nvPr/>
        </p:nvSpPr>
        <p:spPr>
          <a:xfrm>
            <a:off x="838198" y="4044698"/>
            <a:ext cx="3127779" cy="246221"/>
          </a:xfrm>
          <a:prstGeom prst="rect">
            <a:avLst/>
          </a:prstGeom>
        </p:spPr>
        <p:txBody>
          <a:bodyPr wrap="non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sz="1000" dirty="0">
                <a:latin typeface="Roboto Condensed Light"/>
                <a:ea typeface="Roboto Condensed Light"/>
              </a:rPr>
              <a:t>Source: Info-Tech’s </a:t>
            </a:r>
            <a:r>
              <a:rPr lang="en-CA" sz="1000" dirty="0">
                <a:latin typeface="Roboto Condensed Light"/>
                <a:ea typeface="Roboto Condensed Light"/>
                <a:hlinkClick r:id="rId2"/>
              </a:rPr>
              <a:t>CEO-CIO Alignment Program</a:t>
            </a:r>
            <a:r>
              <a:rPr lang="en-CA" sz="1000" dirty="0">
                <a:latin typeface="Roboto Condensed Light"/>
                <a:ea typeface="Roboto Condensed Light"/>
              </a:rPr>
              <a:t>, 2021; </a:t>
            </a:r>
            <a:r>
              <a:rPr lang="en-CA" sz="1000" i="1" dirty="0">
                <a:latin typeface="Roboto Condensed Light"/>
                <a:ea typeface="Roboto Condensed Light"/>
              </a:rPr>
              <a:t>N</a:t>
            </a:r>
            <a:r>
              <a:rPr lang="en-CA" sz="1000" dirty="0">
                <a:latin typeface="Roboto Condensed Light"/>
                <a:ea typeface="Roboto Condensed Light"/>
              </a:rPr>
              <a:t>=446</a:t>
            </a:r>
          </a:p>
        </p:txBody>
      </p:sp>
      <p:sp>
        <p:nvSpPr>
          <p:cNvPr id="19" name="Oval 18">
            <a:extLst>
              <a:ext uri="{FF2B5EF4-FFF2-40B4-BE49-F238E27FC236}">
                <a16:creationId xmlns:a16="http://schemas.microsoft.com/office/drawing/2014/main" id="{A2AADAC3-8BD8-41B2-AA11-065EFCF6930A}"/>
              </a:ext>
            </a:extLst>
          </p:cNvPr>
          <p:cNvSpPr/>
          <p:nvPr/>
        </p:nvSpPr>
        <p:spPr>
          <a:xfrm>
            <a:off x="838200" y="1972877"/>
            <a:ext cx="544817" cy="544817"/>
          </a:xfrm>
          <a:prstGeom prst="ellipse">
            <a:avLst/>
          </a:prstGeom>
          <a:solidFill>
            <a:srgbClr val="CB61B7"/>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rgbClr val="FFFFFF"/>
                </a:solidFill>
                <a:latin typeface="Montserrat SemiBold" panose="00000700000000000000" pitchFamily="2" charset="0"/>
              </a:rPr>
              <a:t>1</a:t>
            </a:r>
          </a:p>
        </p:txBody>
      </p:sp>
      <p:sp>
        <p:nvSpPr>
          <p:cNvPr id="20" name="Oval 19">
            <a:extLst>
              <a:ext uri="{FF2B5EF4-FFF2-40B4-BE49-F238E27FC236}">
                <a16:creationId xmlns:a16="http://schemas.microsoft.com/office/drawing/2014/main" id="{4C341E10-4F6A-40D8-93FC-7D7300F0882B}"/>
              </a:ext>
            </a:extLst>
          </p:cNvPr>
          <p:cNvSpPr/>
          <p:nvPr/>
        </p:nvSpPr>
        <p:spPr>
          <a:xfrm>
            <a:off x="838199" y="2661889"/>
            <a:ext cx="544817" cy="544817"/>
          </a:xfrm>
          <a:prstGeom prst="ellipse">
            <a:avLst/>
          </a:prstGeom>
          <a:solidFill>
            <a:srgbClr val="CB61B7"/>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rgbClr val="FFFFFF"/>
                </a:solidFill>
                <a:latin typeface="Montserrat SemiBold" panose="00000700000000000000" pitchFamily="2" charset="0"/>
              </a:rPr>
              <a:t>2</a:t>
            </a:r>
          </a:p>
        </p:txBody>
      </p:sp>
      <p:sp>
        <p:nvSpPr>
          <p:cNvPr id="21" name="Oval 20">
            <a:extLst>
              <a:ext uri="{FF2B5EF4-FFF2-40B4-BE49-F238E27FC236}">
                <a16:creationId xmlns:a16="http://schemas.microsoft.com/office/drawing/2014/main" id="{334085BF-81C4-44A9-9B98-54698E04C6D6}"/>
              </a:ext>
            </a:extLst>
          </p:cNvPr>
          <p:cNvSpPr/>
          <p:nvPr/>
        </p:nvSpPr>
        <p:spPr>
          <a:xfrm>
            <a:off x="838198" y="3350901"/>
            <a:ext cx="544817" cy="544817"/>
          </a:xfrm>
          <a:prstGeom prst="ellipse">
            <a:avLst/>
          </a:prstGeom>
          <a:solidFill>
            <a:srgbClr val="CB61B7"/>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rgbClr val="FFFFFF"/>
                </a:solidFill>
                <a:latin typeface="Montserrat SemiBold" panose="00000700000000000000" pitchFamily="2" charset="0"/>
              </a:rPr>
              <a:t>3</a:t>
            </a:r>
          </a:p>
        </p:txBody>
      </p:sp>
      <p:sp>
        <p:nvSpPr>
          <p:cNvPr id="11" name="Text Placeholder 8">
            <a:extLst>
              <a:ext uri="{FF2B5EF4-FFF2-40B4-BE49-F238E27FC236}">
                <a16:creationId xmlns:a16="http://schemas.microsoft.com/office/drawing/2014/main" id="{80B1BEB6-F09E-41F6-A27D-82F66B188555}"/>
              </a:ext>
            </a:extLst>
          </p:cNvPr>
          <p:cNvSpPr txBox="1">
            <a:spLocks/>
          </p:cNvSpPr>
          <p:nvPr/>
        </p:nvSpPr>
        <p:spPr>
          <a:xfrm>
            <a:off x="838199" y="4456186"/>
            <a:ext cx="6895455" cy="221918"/>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Automation is key to digital transformation success</a:t>
            </a:r>
          </a:p>
        </p:txBody>
      </p:sp>
      <p:sp>
        <p:nvSpPr>
          <p:cNvPr id="12" name="Text Placeholder 9">
            <a:extLst>
              <a:ext uri="{FF2B5EF4-FFF2-40B4-BE49-F238E27FC236}">
                <a16:creationId xmlns:a16="http://schemas.microsoft.com/office/drawing/2014/main" id="{9EC4A909-9464-43F5-9D59-CD9DB3C84381}"/>
              </a:ext>
            </a:extLst>
          </p:cNvPr>
          <p:cNvSpPr txBox="1">
            <a:spLocks/>
          </p:cNvSpPr>
          <p:nvPr/>
        </p:nvSpPr>
        <p:spPr>
          <a:xfrm>
            <a:off x="838199" y="4847325"/>
            <a:ext cx="6895455" cy="1171618"/>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Many organizations see automation as a component of their digital transformation strategy.</a:t>
            </a:r>
          </a:p>
          <a:p>
            <a:r>
              <a:rPr lang="en-US"/>
              <a:t>The latest technology has only compounded, at speed, the oldest problem in information technology: what to automate and how to automate it. </a:t>
            </a:r>
          </a:p>
        </p:txBody>
      </p:sp>
      <p:sp>
        <p:nvSpPr>
          <p:cNvPr id="13" name="Text Placeholder 9">
            <a:extLst>
              <a:ext uri="{FF2B5EF4-FFF2-40B4-BE49-F238E27FC236}">
                <a16:creationId xmlns:a16="http://schemas.microsoft.com/office/drawing/2014/main" id="{0A9B00EF-5780-4ED5-9AA2-4FBCAB94C649}"/>
              </a:ext>
            </a:extLst>
          </p:cNvPr>
          <p:cNvSpPr txBox="1">
            <a:spLocks/>
          </p:cNvSpPr>
          <p:nvPr/>
        </p:nvSpPr>
        <p:spPr>
          <a:xfrm>
            <a:off x="1447060" y="2759276"/>
            <a:ext cx="6114404" cy="491491"/>
          </a:xfrm>
          <a:prstGeom prst="rect">
            <a:avLst/>
          </a:prstGeom>
        </p:spPr>
        <p:txBody>
          <a:bodyPr lIns="0" tIns="0" rIns="0" bIns="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Business frustration with IT failure to deliver value</a:t>
            </a:r>
          </a:p>
        </p:txBody>
      </p:sp>
      <p:sp>
        <p:nvSpPr>
          <p:cNvPr id="14" name="Text Placeholder 9">
            <a:extLst>
              <a:ext uri="{FF2B5EF4-FFF2-40B4-BE49-F238E27FC236}">
                <a16:creationId xmlns:a16="http://schemas.microsoft.com/office/drawing/2014/main" id="{9D6738BF-4E30-4FED-86B0-C4F71A88A072}"/>
              </a:ext>
            </a:extLst>
          </p:cNvPr>
          <p:cNvSpPr txBox="1">
            <a:spLocks/>
          </p:cNvSpPr>
          <p:nvPr/>
        </p:nvSpPr>
        <p:spPr>
          <a:xfrm>
            <a:off x="1447060" y="3356294"/>
            <a:ext cx="6114404" cy="491491"/>
          </a:xfrm>
          <a:prstGeom prst="rect">
            <a:avLst/>
          </a:prstGeom>
        </p:spPr>
        <p:txBody>
          <a:bodyPr lIns="0" tIns="0" rIns="0" bIns="0" anchor="ct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limits that affect business innovation and agility​</a:t>
            </a:r>
          </a:p>
        </p:txBody>
      </p:sp>
      <p:sp>
        <p:nvSpPr>
          <p:cNvPr id="22" name="Text Placeholder 9">
            <a:extLst>
              <a:ext uri="{FF2B5EF4-FFF2-40B4-BE49-F238E27FC236}">
                <a16:creationId xmlns:a16="http://schemas.microsoft.com/office/drawing/2014/main" id="{080BF58D-B6D1-4223-B09F-9B67932C67F2}"/>
              </a:ext>
            </a:extLst>
          </p:cNvPr>
          <p:cNvSpPr>
            <a:spLocks noGrp="1"/>
          </p:cNvSpPr>
          <p:nvPr>
            <p:ph type="body" sz="quarter" idx="16"/>
          </p:nvPr>
        </p:nvSpPr>
        <p:spPr>
          <a:xfrm>
            <a:off x="1447060" y="1999020"/>
            <a:ext cx="6274408" cy="491491"/>
          </a:xfrm>
        </p:spPr>
        <p:txBody>
          <a:bodyPr anchor="ctr"/>
          <a:lstStyle/>
          <a:p>
            <a:r>
              <a:rPr lang="en-US" dirty="0"/>
              <a:t>Staff sufficiency, skill, and engagement issues ​</a:t>
            </a:r>
          </a:p>
        </p:txBody>
      </p:sp>
    </p:spTree>
    <p:extLst>
      <p:ext uri="{BB962C8B-B14F-4D97-AF65-F5344CB8AC3E}">
        <p14:creationId xmlns:p14="http://schemas.microsoft.com/office/powerpoint/2010/main" val="1758329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C0AC37-CCB4-4AEC-B5C5-1BF030431ACF}"/>
              </a:ext>
            </a:extLst>
          </p:cNvPr>
          <p:cNvSpPr>
            <a:spLocks noGrp="1"/>
          </p:cNvSpPr>
          <p:nvPr>
            <p:ph type="ctrTitle"/>
          </p:nvPr>
        </p:nvSpPr>
        <p:spPr/>
        <p:txBody>
          <a:bodyPr>
            <a:normAutofit fontScale="90000"/>
          </a:bodyPr>
          <a:lstStyle/>
          <a:p>
            <a:r>
              <a:rPr lang="en-US"/>
              <a:t>Automation is key to digital transformation success</a:t>
            </a:r>
            <a:endParaRPr lang="en-CA"/>
          </a:p>
        </p:txBody>
      </p:sp>
      <p:sp>
        <p:nvSpPr>
          <p:cNvPr id="2" name="Text Placeholder 1">
            <a:extLst>
              <a:ext uri="{FF2B5EF4-FFF2-40B4-BE49-F238E27FC236}">
                <a16:creationId xmlns:a16="http://schemas.microsoft.com/office/drawing/2014/main" id="{563D6CAC-70D8-4ED8-AAE7-DA010F15139B}"/>
              </a:ext>
            </a:extLst>
          </p:cNvPr>
          <p:cNvSpPr>
            <a:spLocks noGrp="1"/>
          </p:cNvSpPr>
          <p:nvPr>
            <p:ph type="body" sz="quarter" idx="10"/>
          </p:nvPr>
        </p:nvSpPr>
        <p:spPr/>
        <p:txBody>
          <a:bodyPr/>
          <a:lstStyle/>
          <a:p>
            <a:r>
              <a:rPr lang="en-US"/>
              <a:t>SITUATION</a:t>
            </a:r>
            <a:endParaRPr lang="en-CA"/>
          </a:p>
        </p:txBody>
      </p:sp>
      <p:sp>
        <p:nvSpPr>
          <p:cNvPr id="3" name="Text Placeholder 2">
            <a:extLst>
              <a:ext uri="{FF2B5EF4-FFF2-40B4-BE49-F238E27FC236}">
                <a16:creationId xmlns:a16="http://schemas.microsoft.com/office/drawing/2014/main" id="{70FB31EC-8320-4681-985C-F2766461E4B8}"/>
              </a:ext>
            </a:extLst>
          </p:cNvPr>
          <p:cNvSpPr>
            <a:spLocks noGrp="1"/>
          </p:cNvSpPr>
          <p:nvPr>
            <p:ph type="body" sz="quarter" idx="11"/>
          </p:nvPr>
        </p:nvSpPr>
        <p:spPr>
          <a:xfrm>
            <a:off x="838199" y="1958359"/>
            <a:ext cx="3143251" cy="3155275"/>
          </a:xfrm>
        </p:spPr>
        <p:txBody>
          <a:bodyPr/>
          <a:lstStyle/>
          <a:p>
            <a:r>
              <a:rPr lang="en-US" sz="1200" dirty="0"/>
              <a:t>Organizations often have many business processes that rely on manual, routine, and repetitive data collection and processing work. These processes need to be automated to meet strategic priorities.</a:t>
            </a:r>
          </a:p>
          <a:p>
            <a:r>
              <a:rPr lang="en-US" sz="1200" dirty="0"/>
              <a:t>Your stakeholders may have decided to invest in process automation solutions. They may be ready to begin the planning and delivery of their first automated processes. However, if your processes are costly, slow, defective, and do not generate the value end users want, automation will only magnify these inefficiencies.</a:t>
            </a:r>
            <a:endParaRPr lang="en-CA" sz="1200" dirty="0"/>
          </a:p>
        </p:txBody>
      </p:sp>
      <p:sp>
        <p:nvSpPr>
          <p:cNvPr id="4" name="Text Placeholder 3">
            <a:extLst>
              <a:ext uri="{FF2B5EF4-FFF2-40B4-BE49-F238E27FC236}">
                <a16:creationId xmlns:a16="http://schemas.microsoft.com/office/drawing/2014/main" id="{3C180769-4CC7-4633-82AE-6009B17AC8EE}"/>
              </a:ext>
            </a:extLst>
          </p:cNvPr>
          <p:cNvSpPr>
            <a:spLocks noGrp="1"/>
          </p:cNvSpPr>
          <p:nvPr>
            <p:ph type="body" sz="quarter" idx="12"/>
          </p:nvPr>
        </p:nvSpPr>
        <p:spPr/>
        <p:txBody>
          <a:bodyPr/>
          <a:lstStyle/>
          <a:p>
            <a:r>
              <a:rPr lang="en-US"/>
              <a:t>COMPLICATION</a:t>
            </a:r>
            <a:endParaRPr lang="en-CA"/>
          </a:p>
        </p:txBody>
      </p:sp>
      <p:sp>
        <p:nvSpPr>
          <p:cNvPr id="5" name="Text Placeholder 4">
            <a:extLst>
              <a:ext uri="{FF2B5EF4-FFF2-40B4-BE49-F238E27FC236}">
                <a16:creationId xmlns:a16="http://schemas.microsoft.com/office/drawing/2014/main" id="{2E290DD4-51A2-4D5E-88BD-A08E22966F3B}"/>
              </a:ext>
            </a:extLst>
          </p:cNvPr>
          <p:cNvSpPr>
            <a:spLocks noGrp="1"/>
          </p:cNvSpPr>
          <p:nvPr>
            <p:ph type="body" sz="quarter" idx="13"/>
          </p:nvPr>
        </p:nvSpPr>
        <p:spPr>
          <a:xfrm>
            <a:off x="4297016" y="1958359"/>
            <a:ext cx="3286797" cy="3155275"/>
          </a:xfrm>
        </p:spPr>
        <p:txBody>
          <a:bodyPr/>
          <a:lstStyle/>
          <a:p>
            <a:r>
              <a:rPr lang="en-US" sz="1200"/>
              <a:t>Not every process is suitable for automation. Regulations, corporate policies, process complexities, and ethics may impede the end-to-end automation that stakeholders are expecting.​</a:t>
            </a:r>
          </a:p>
          <a:p>
            <a:r>
              <a:rPr lang="en-US" sz="1200"/>
              <a:t>The crowded automation market adds confusion and competing solutions. Selecting the right solution involves a thorough analysis of processes and systems that decision makers are ill equipped to perform.​</a:t>
            </a:r>
          </a:p>
          <a:p>
            <a:r>
              <a:rPr lang="en-US" sz="1200"/>
              <a:t>Process optimizations and automations may bring significant operational, technical, and cultural changes that business users and IT are unwilling or unprepared to accept and adopt.​</a:t>
            </a:r>
            <a:endParaRPr lang="en-CA" sz="1200"/>
          </a:p>
        </p:txBody>
      </p:sp>
      <p:sp>
        <p:nvSpPr>
          <p:cNvPr id="6" name="Text Placeholder 5">
            <a:extLst>
              <a:ext uri="{FF2B5EF4-FFF2-40B4-BE49-F238E27FC236}">
                <a16:creationId xmlns:a16="http://schemas.microsoft.com/office/drawing/2014/main" id="{FCECA517-716C-44E2-9EE2-D05A3B296263}"/>
              </a:ext>
            </a:extLst>
          </p:cNvPr>
          <p:cNvSpPr>
            <a:spLocks noGrp="1"/>
          </p:cNvSpPr>
          <p:nvPr>
            <p:ph type="body" sz="quarter" idx="14"/>
          </p:nvPr>
        </p:nvSpPr>
        <p:spPr/>
        <p:txBody>
          <a:bodyPr/>
          <a:lstStyle/>
          <a:p>
            <a:r>
              <a:rPr lang="en-US"/>
              <a:t>RESOLUTION</a:t>
            </a:r>
            <a:endParaRPr lang="en-CA"/>
          </a:p>
        </p:txBody>
      </p:sp>
      <p:sp>
        <p:nvSpPr>
          <p:cNvPr id="7" name="Text Placeholder 6">
            <a:extLst>
              <a:ext uri="{FF2B5EF4-FFF2-40B4-BE49-F238E27FC236}">
                <a16:creationId xmlns:a16="http://schemas.microsoft.com/office/drawing/2014/main" id="{F1931780-526B-404A-9BD6-A2699190B7B1}"/>
              </a:ext>
            </a:extLst>
          </p:cNvPr>
          <p:cNvSpPr>
            <a:spLocks noGrp="1"/>
          </p:cNvSpPr>
          <p:nvPr>
            <p:ph type="body" sz="quarter" idx="15"/>
          </p:nvPr>
        </p:nvSpPr>
        <p:spPr>
          <a:xfrm>
            <a:off x="8382571" y="1958359"/>
            <a:ext cx="3571304" cy="3155275"/>
          </a:xfrm>
        </p:spPr>
        <p:txBody>
          <a:bodyPr/>
          <a:lstStyle/>
          <a:p>
            <a:r>
              <a:rPr lang="en-US" sz="1200"/>
              <a:t>Clarify the problem being solved. Gain a grounded understanding of your stakeholders’ drivers for business process automation. ​</a:t>
            </a:r>
          </a:p>
          <a:p>
            <a:r>
              <a:rPr lang="en-US" sz="1200"/>
              <a:t>Optimate your processes. Apply good practices to first optimize (</a:t>
            </a:r>
            <a:r>
              <a:rPr lang="en-US" sz="1200" err="1"/>
              <a:t>opti</a:t>
            </a:r>
            <a:r>
              <a:rPr lang="en-US" sz="1200"/>
              <a:t>-) and then automate (-mate) key business processes. Take a user-centric perspective to understand how users interact with technology to complete their tasks.​</a:t>
            </a:r>
          </a:p>
          <a:p>
            <a:r>
              <a:rPr lang="en-US" sz="1200"/>
              <a:t>Deliver minimum viable automations (MVAs). Maximize the learning of automation solutions and business operational changes through small, strategic automation use cases.</a:t>
            </a:r>
            <a:endParaRPr lang="en-CA" sz="1200"/>
          </a:p>
        </p:txBody>
      </p:sp>
    </p:spTree>
    <p:extLst>
      <p:ext uri="{BB962C8B-B14F-4D97-AF65-F5344CB8AC3E}">
        <p14:creationId xmlns:p14="http://schemas.microsoft.com/office/powerpoint/2010/main" val="1350614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199" y="1751277"/>
            <a:ext cx="4935600" cy="221918"/>
          </a:xfrm>
        </p:spPr>
        <p:txBody>
          <a:bodyPr/>
          <a:lstStyle/>
          <a:p>
            <a:r>
              <a:rPr lang="en-US" dirty="0">
                <a:hlinkClick r:id="rId2"/>
              </a:rPr>
              <a:t>Build a Winning Business Process Automation Playbook</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175510"/>
            <a:ext cx="4935600" cy="3829356"/>
          </a:xfrm>
        </p:spPr>
        <p:txBody>
          <a:bodyPr/>
          <a:lstStyle/>
          <a:p>
            <a:r>
              <a:rPr lang="en-US" dirty="0"/>
              <a:t>Companies understand the importance of business process improvement (BPI) and recognize the touted benefits: cost savings, waste elimination, and process efficiency.</a:t>
            </a:r>
          </a:p>
          <a:p>
            <a:r>
              <a:rPr lang="en-US" dirty="0"/>
              <a:t>With that said, 50-70% of companies that embark on process improvement initiatives fail.</a:t>
            </a:r>
          </a:p>
          <a:p>
            <a:r>
              <a:rPr lang="en-US" dirty="0"/>
              <a:t>The high probability of failure is attributed to a number of factors, including lack of continuous improvement and failing to define measurable outcomes.</a:t>
            </a:r>
            <a:endParaRPr lang="en-CA" dirty="0"/>
          </a:p>
        </p:txBody>
      </p:sp>
      <p:sp>
        <p:nvSpPr>
          <p:cNvPr id="15" name="Text Placeholder 14">
            <a:extLst>
              <a:ext uri="{FF2B5EF4-FFF2-40B4-BE49-F238E27FC236}">
                <a16:creationId xmlns:a16="http://schemas.microsoft.com/office/drawing/2014/main" id="{34FF3235-B432-4D39-A043-6E08D0102B7B}"/>
              </a:ext>
            </a:extLst>
          </p:cNvPr>
          <p:cNvSpPr>
            <a:spLocks noGrp="1"/>
          </p:cNvSpPr>
          <p:nvPr>
            <p:ph type="body" sz="quarter" idx="12"/>
          </p:nvPr>
        </p:nvSpPr>
        <p:spPr>
          <a:xfrm>
            <a:off x="6096000" y="1751277"/>
            <a:ext cx="4935600" cy="221918"/>
          </a:xfrm>
        </p:spPr>
        <p:txBody>
          <a:bodyPr/>
          <a:lstStyle/>
          <a:p>
            <a:r>
              <a:rPr lang="en-US" dirty="0">
                <a:hlinkClick r:id="rId3"/>
              </a:rPr>
              <a:t>End User Satisfaction Program</a:t>
            </a:r>
            <a:endParaRPr lang="en-CA" dirty="0"/>
          </a:p>
        </p:txBody>
      </p:sp>
      <p:sp>
        <p:nvSpPr>
          <p:cNvPr id="16" name="Text Placeholder 15">
            <a:extLst>
              <a:ext uri="{FF2B5EF4-FFF2-40B4-BE49-F238E27FC236}">
                <a16:creationId xmlns:a16="http://schemas.microsoft.com/office/drawing/2014/main" id="{6113800B-D08A-462D-85A9-EC5693E62803}"/>
              </a:ext>
            </a:extLst>
          </p:cNvPr>
          <p:cNvSpPr>
            <a:spLocks noGrp="1"/>
          </p:cNvSpPr>
          <p:nvPr>
            <p:ph type="body" sz="quarter" idx="13"/>
          </p:nvPr>
        </p:nvSpPr>
        <p:spPr>
          <a:xfrm>
            <a:off x="6096001" y="2175510"/>
            <a:ext cx="4935600" cy="4031672"/>
          </a:xfrm>
        </p:spPr>
        <p:txBody>
          <a:bodyPr/>
          <a:lstStyle/>
          <a:p>
            <a:r>
              <a:rPr lang="en-US" dirty="0"/>
              <a:t>Service optimization is nearly impossible to perform without an honest and thorough understanding of end user sentiment toward IT services and software.</a:t>
            </a:r>
          </a:p>
          <a:p>
            <a:r>
              <a:rPr lang="en-US" dirty="0"/>
              <a:t>Develop data-driven insights to help you decide what IT services need to be addressed to meet the demands of the business.</a:t>
            </a:r>
            <a:endParaRPr lang="en-CA" dirty="0"/>
          </a:p>
        </p:txBody>
      </p:sp>
    </p:spTree>
    <p:extLst>
      <p:ext uri="{BB962C8B-B14F-4D97-AF65-F5344CB8AC3E}">
        <p14:creationId xmlns:p14="http://schemas.microsoft.com/office/powerpoint/2010/main" val="3208281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b="1">
                <a:solidFill>
                  <a:srgbClr val="2576B7"/>
                </a:solidFill>
                <a:latin typeface="Montserrat SemiBold" panose="00000700000000000000" pitchFamily="2" charset="0"/>
              </a:rPr>
              <a:t>Business Process Automation</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400" dirty="0">
                <a:solidFill>
                  <a:srgbClr val="4A4A4A"/>
                </a:solidFill>
                <a:latin typeface="Montserrat SemiBold" pitchFamily="2" charset="77"/>
                <a:cs typeface="Arial" panose="020B0604020202020204" pitchFamily="34" charset="0"/>
              </a:rPr>
              <a:t>Create a repeatable process of using a value-driven approach to process automation.</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dirty="0">
                <a:solidFill>
                  <a:prstClr val="black"/>
                </a:solidFill>
                <a:latin typeface="Roboto Condensed Light"/>
                <a:hlinkClick r:id="rId3"/>
              </a:rPr>
              <a:t>Build a Winning Business Process Automation Playbook</a:t>
            </a:r>
            <a:endParaRPr lang="en-US" sz="1100" dirty="0">
              <a:solidFill>
                <a:prstClr val="black"/>
              </a:solidFill>
              <a:latin typeface="Roboto Condensed Light"/>
            </a:endParaRPr>
          </a:p>
          <a:p>
            <a:pPr marL="171433" indent="-171433" defTabSz="914309">
              <a:buFont typeface="Arial" panose="020B0604020202020204" pitchFamily="34" charset="0"/>
              <a:buChar char="•"/>
            </a:pPr>
            <a:r>
              <a:rPr lang="en-US" sz="1100" dirty="0">
                <a:solidFill>
                  <a:prstClr val="black"/>
                </a:solidFill>
                <a:latin typeface="Roboto Condensed Light"/>
                <a:hlinkClick r:id="rId4"/>
              </a:rPr>
              <a:t>Modernize Your SDLC </a:t>
            </a:r>
            <a:endParaRPr lang="en-US" sz="1100" dirty="0">
              <a:solidFill>
                <a:prstClr val="black"/>
              </a:solidFill>
              <a:latin typeface="Roboto Condensed Light"/>
            </a:endParaRPr>
          </a:p>
          <a:p>
            <a:pPr marL="171433" indent="-171433" defTabSz="914309">
              <a:buFont typeface="Arial" panose="020B0604020202020204" pitchFamily="34" charset="0"/>
              <a:buChar char="•"/>
            </a:pPr>
            <a:r>
              <a:rPr lang="en-US" sz="1100" dirty="0">
                <a:solidFill>
                  <a:prstClr val="black"/>
                </a:solidFill>
                <a:latin typeface="Roboto Condensed Light"/>
                <a:hlinkClick r:id="rId5"/>
              </a:rPr>
              <a:t>Build a Software Quality Assurance Program </a:t>
            </a:r>
            <a:endParaRPr lang="en-US" sz="1100" dirty="0">
              <a:solidFill>
                <a:prstClr val="black"/>
              </a:solidFill>
              <a:latin typeface="Roboto Condensed Light"/>
            </a:endParaRP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Accelerate Execution With Info-Tech’s Supporting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Unachievable and vague results</a:t>
            </a:r>
          </a:p>
          <a:p>
            <a:pPr marL="171433" indent="-171433" defTabSz="914309">
              <a:buFont typeface="Arial" panose="020B0604020202020204" pitchFamily="34" charset="0"/>
              <a:buChar char="•"/>
            </a:pPr>
            <a:r>
              <a:rPr lang="en-US" sz="1100">
                <a:solidFill>
                  <a:prstClr val="black"/>
                </a:solidFill>
                <a:latin typeface="Roboto Condensed Light"/>
              </a:rPr>
              <a:t>Needless complication</a:t>
            </a:r>
          </a:p>
          <a:p>
            <a:pPr marL="171433" indent="-171433" defTabSz="914309">
              <a:buFont typeface="Arial" panose="020B0604020202020204" pitchFamily="34" charset="0"/>
              <a:buChar char="•"/>
            </a:pPr>
            <a:r>
              <a:rPr lang="en-US" sz="1100">
                <a:solidFill>
                  <a:prstClr val="black"/>
                </a:solidFill>
                <a:latin typeface="Roboto Condensed Light"/>
              </a:rPr>
              <a:t>Lack of good measurements</a:t>
            </a:r>
            <a:endParaRPr lang="en-CA" sz="1100">
              <a:solidFill>
                <a:prstClr val="black"/>
              </a:solidFill>
              <a:latin typeface="Roboto Condensed Light"/>
            </a:endParaRP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dirty="0">
                  <a:solidFill>
                    <a:prstClr val="black"/>
                  </a:solidFill>
                  <a:latin typeface="Roboto Condensed Light"/>
                </a:rPr>
                <a:t>Realize operational savings by streamlining and consistently improving processes to reduce rework, eliminate errors, increase customer satisfaction, and remove process delays.</a:t>
              </a:r>
            </a:p>
            <a:p>
              <a:pPr marL="171433" lvl="1" indent="-171433" defTabSz="914309">
                <a:buFont typeface="Arial" panose="020B0604020202020204" pitchFamily="34" charset="0"/>
                <a:buChar char="•"/>
              </a:pPr>
              <a:r>
                <a:rPr lang="en-US" sz="1100" dirty="0">
                  <a:solidFill>
                    <a:prstClr val="black"/>
                  </a:solidFill>
                  <a:latin typeface="Roboto Condensed Light"/>
                </a:rPr>
                <a:t>Recoup the investment of establishing a continuous business process improvement program, including training and upskilling, automation solution implementation, and improved utilization of enterprise applications.</a:t>
              </a:r>
            </a:p>
            <a:p>
              <a:pPr marL="171433" lvl="1" indent="-171433" defTabSz="914309">
                <a:buFont typeface="Arial" panose="020B0604020202020204" pitchFamily="34" charset="0"/>
                <a:buChar char="•"/>
              </a:pPr>
              <a:r>
                <a:rPr lang="en-US" sz="1100" dirty="0">
                  <a:solidFill>
                    <a:prstClr val="black"/>
                  </a:solidFill>
                  <a:latin typeface="Roboto Condensed Light"/>
                </a:rPr>
                <a:t>Optimize process efficiency through reducing waste, minimizing process variation, and eliminating the non-value-added activities. Improve the reliability, accuracy, and trustworthiness of process outputs with defined quality standards enforced through the process and tools.</a:t>
              </a:r>
            </a:p>
            <a:p>
              <a:pPr marL="171433" lvl="1" indent="-171433" defTabSz="914309">
                <a:buFont typeface="Arial" panose="020B0604020202020204" pitchFamily="34" charset="0"/>
                <a:buChar char="•"/>
              </a:pPr>
              <a:endParaRPr lang="en-US" sz="1100" dirty="0">
                <a:solidFill>
                  <a:prstClr val="black"/>
                </a:solidFill>
                <a:latin typeface="Roboto Condensed Light"/>
              </a:endParaRP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Initiative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624150"/>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Increased business productivity</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Increased output quality</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Provide a brief value statement for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4256031" y="2627744"/>
            <a:ext cx="1953628" cy="632212"/>
          </a:xfrm>
          <a:prstGeom prst="wedgeRectCallout">
            <a:avLst>
              <a:gd name="adj1" fmla="val -21874"/>
              <a:gd name="adj2" fmla="val -62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Roboto Light" panose="02000000000000000000" pitchFamily="2" charset="0"/>
                <a:ea typeface="Roboto Light" panose="02000000000000000000" pitchFamily="2" charset="0"/>
              </a:rPr>
              <a:t>Description must include what IT will undertake to complete the initiative. </a:t>
            </a:r>
            <a:endParaRPr lang="en-CA" sz="1200" dirty="0">
              <a:solidFill>
                <a:schemeClr val="bg1"/>
              </a:solidFill>
              <a:latin typeface="Roboto Light" panose="02000000000000000000" pitchFamily="2" charset="0"/>
              <a:ea typeface="Roboto Light" panose="02000000000000000000" pitchFamily="2" charset="0"/>
            </a:endParaRP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7234043" y="4098086"/>
            <a:ext cx="1953628" cy="956894"/>
          </a:xfrm>
          <a:prstGeom prst="wedgeRectCallout">
            <a:avLst>
              <a:gd name="adj1" fmla="val -48423"/>
              <a:gd name="adj2" fmla="val -86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Align initiative benefits back to business benefits or benefits for the stakeholder groups that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517690" y="3919766"/>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4112868"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Lower operational costs</a:t>
            </a:r>
          </a:p>
        </p:txBody>
      </p:sp>
    </p:spTree>
    <p:extLst>
      <p:ext uri="{BB962C8B-B14F-4D97-AF65-F5344CB8AC3E}">
        <p14:creationId xmlns:p14="http://schemas.microsoft.com/office/powerpoint/2010/main" val="350446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983137-679E-44BB-8E94-59325775A01D}"/>
              </a:ext>
            </a:extLst>
          </p:cNvPr>
          <p:cNvSpPr>
            <a:spLocks noGrp="1"/>
          </p:cNvSpPr>
          <p:nvPr>
            <p:ph type="ctrTitle"/>
          </p:nvPr>
        </p:nvSpPr>
        <p:spPr>
          <a:xfrm>
            <a:off x="810207" y="866823"/>
            <a:ext cx="8468762" cy="1342492"/>
          </a:xfrm>
        </p:spPr>
        <p:txBody>
          <a:bodyPr>
            <a:normAutofit fontScale="90000"/>
          </a:bodyPr>
          <a:lstStyle/>
          <a:p>
            <a:r>
              <a:rPr lang="en-US"/>
              <a:t>Enterprise Application Replacement</a:t>
            </a:r>
            <a:endParaRPr lang="en-CA"/>
          </a:p>
        </p:txBody>
      </p:sp>
      <p:sp>
        <p:nvSpPr>
          <p:cNvPr id="7" name="Subtitle 6">
            <a:extLst>
              <a:ext uri="{FF2B5EF4-FFF2-40B4-BE49-F238E27FC236}">
                <a16:creationId xmlns:a16="http://schemas.microsoft.com/office/drawing/2014/main" id="{FF48AD51-B1B7-4102-B0C9-BB73B5F6D956}"/>
              </a:ext>
            </a:extLst>
          </p:cNvPr>
          <p:cNvSpPr>
            <a:spLocks noGrp="1"/>
          </p:cNvSpPr>
          <p:nvPr>
            <p:ph type="subTitle" idx="1"/>
          </p:nvPr>
        </p:nvSpPr>
        <p:spPr>
          <a:xfrm>
            <a:off x="838201" y="2301390"/>
            <a:ext cx="1117348" cy="365124"/>
          </a:xfrm>
        </p:spPr>
        <p:txBody>
          <a:bodyPr wrap="none"/>
          <a:lstStyle/>
          <a:p>
            <a:r>
              <a:rPr lang="en-US" dirty="0">
                <a:solidFill>
                  <a:schemeClr val="accent2"/>
                </a:solidFill>
              </a:rPr>
              <a:t>Priority 05</a:t>
            </a:r>
            <a:endParaRPr lang="en-CA" dirty="0">
              <a:solidFill>
                <a:schemeClr val="accent2"/>
              </a:solidFill>
            </a:endParaRPr>
          </a:p>
        </p:txBody>
      </p:sp>
      <p:sp>
        <p:nvSpPr>
          <p:cNvPr id="8" name="Text Placeholder 7">
            <a:extLst>
              <a:ext uri="{FF2B5EF4-FFF2-40B4-BE49-F238E27FC236}">
                <a16:creationId xmlns:a16="http://schemas.microsoft.com/office/drawing/2014/main" id="{BB79E1C4-1D06-4F8F-9016-1F4E6F5BCA50}"/>
              </a:ext>
            </a:extLst>
          </p:cNvPr>
          <p:cNvSpPr>
            <a:spLocks noGrp="1"/>
          </p:cNvSpPr>
          <p:nvPr>
            <p:ph type="body" sz="quarter" idx="10"/>
          </p:nvPr>
        </p:nvSpPr>
        <p:spPr>
          <a:xfrm>
            <a:off x="2055137" y="2301184"/>
            <a:ext cx="6043833" cy="365124"/>
          </a:xfrm>
        </p:spPr>
        <p:txBody>
          <a:bodyPr/>
          <a:lstStyle/>
          <a:p>
            <a:r>
              <a:rPr lang="en-US"/>
              <a:t>Business-driven strategy</a:t>
            </a:r>
            <a:endParaRPr lang="en-CA"/>
          </a:p>
        </p:txBody>
      </p:sp>
      <p:sp>
        <p:nvSpPr>
          <p:cNvPr id="9" name="Text Placeholder 8">
            <a:extLst>
              <a:ext uri="{FF2B5EF4-FFF2-40B4-BE49-F238E27FC236}">
                <a16:creationId xmlns:a16="http://schemas.microsoft.com/office/drawing/2014/main" id="{2692C5B4-55DF-4E03-8902-914A1D21094B}"/>
              </a:ext>
            </a:extLst>
          </p:cNvPr>
          <p:cNvSpPr>
            <a:spLocks noGrp="1"/>
          </p:cNvSpPr>
          <p:nvPr>
            <p:ph type="body" sz="quarter" idx="11"/>
          </p:nvPr>
        </p:nvSpPr>
        <p:spPr>
          <a:xfrm>
            <a:off x="838200" y="2871447"/>
            <a:ext cx="5257800" cy="2330120"/>
          </a:xfrm>
        </p:spPr>
        <p:txBody>
          <a:bodyPr/>
          <a:lstStyle/>
          <a:p>
            <a:r>
              <a:rPr lang="en-US"/>
              <a:t>A business-led, top-management-supported initiative partnered with IT has the greatest chance of success.</a:t>
            </a:r>
          </a:p>
          <a:p>
            <a:endParaRPr lang="en-CA"/>
          </a:p>
        </p:txBody>
      </p:sp>
      <p:pic>
        <p:nvPicPr>
          <p:cNvPr id="2" name="Picture 3">
            <a:extLst>
              <a:ext uri="{FF2B5EF4-FFF2-40B4-BE49-F238E27FC236}">
                <a16:creationId xmlns:a16="http://schemas.microsoft.com/office/drawing/2014/main" id="{26FA24C7-5216-9844-EAA7-B3C76B0B0660}"/>
              </a:ext>
            </a:extLst>
          </p:cNvPr>
          <p:cNvPicPr>
            <a:picLocks noChangeAspect="1"/>
          </p:cNvPicPr>
          <p:nvPr/>
        </p:nvPicPr>
        <p:blipFill>
          <a:blip r:embed="rId2"/>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1403695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6241C2-1B88-42C3-A56A-04542923200B}"/>
              </a:ext>
            </a:extLst>
          </p:cNvPr>
          <p:cNvSpPr>
            <a:spLocks noGrp="1"/>
          </p:cNvSpPr>
          <p:nvPr>
            <p:ph type="ctrTitle"/>
          </p:nvPr>
        </p:nvSpPr>
        <p:spPr/>
        <p:txBody>
          <a:bodyPr>
            <a:normAutofit fontScale="90000"/>
          </a:bodyPr>
          <a:lstStyle/>
          <a:p>
            <a:r>
              <a:rPr lang="en-US" sz="2800" dirty="0"/>
              <a:t>Missteps due to a lack of strategy can cost time as well as financial resources</a:t>
            </a:r>
            <a:endParaRPr lang="en-CA" sz="2800" dirty="0"/>
          </a:p>
        </p:txBody>
      </p:sp>
      <p:sp>
        <p:nvSpPr>
          <p:cNvPr id="7" name="Text Placeholder 6">
            <a:extLst>
              <a:ext uri="{FF2B5EF4-FFF2-40B4-BE49-F238E27FC236}">
                <a16:creationId xmlns:a16="http://schemas.microsoft.com/office/drawing/2014/main" id="{D7CDBB27-03D1-4F4E-AF6B-1E86F478F94E}"/>
              </a:ext>
            </a:extLst>
          </p:cNvPr>
          <p:cNvSpPr>
            <a:spLocks noGrp="1"/>
          </p:cNvSpPr>
          <p:nvPr>
            <p:ph type="body" sz="quarter" idx="13"/>
          </p:nvPr>
        </p:nvSpPr>
        <p:spPr/>
        <p:txBody>
          <a:bodyPr/>
          <a:lstStyle/>
          <a:p>
            <a:r>
              <a:rPr lang="en-US" dirty="0">
                <a:solidFill>
                  <a:schemeClr val="accent2"/>
                </a:solidFill>
              </a:rPr>
              <a:t>50+% of ERP projects are considered a failure.</a:t>
            </a:r>
            <a:endParaRPr lang="en-CA" dirty="0">
              <a:solidFill>
                <a:schemeClr val="accent2"/>
              </a:solidFill>
            </a:endParaRPr>
          </a:p>
        </p:txBody>
      </p:sp>
      <p:sp>
        <p:nvSpPr>
          <p:cNvPr id="8" name="Text Placeholder 7">
            <a:extLst>
              <a:ext uri="{FF2B5EF4-FFF2-40B4-BE49-F238E27FC236}">
                <a16:creationId xmlns:a16="http://schemas.microsoft.com/office/drawing/2014/main" id="{E557AC3B-2061-4000-9E11-73A55C1BE2C1}"/>
              </a:ext>
            </a:extLst>
          </p:cNvPr>
          <p:cNvSpPr>
            <a:spLocks noGrp="1"/>
          </p:cNvSpPr>
          <p:nvPr>
            <p:ph type="body" sz="quarter" idx="14"/>
          </p:nvPr>
        </p:nvSpPr>
        <p:spPr/>
        <p:txBody>
          <a:bodyPr/>
          <a:lstStyle/>
          <a:p>
            <a:r>
              <a:rPr lang="en-CA"/>
              <a:t>Source: Saxena and Mcdonagh</a:t>
            </a:r>
          </a:p>
          <a:p>
            <a:endParaRPr lang="en-CA"/>
          </a:p>
        </p:txBody>
      </p:sp>
      <p:sp>
        <p:nvSpPr>
          <p:cNvPr id="9" name="Text Placeholder 8">
            <a:extLst>
              <a:ext uri="{FF2B5EF4-FFF2-40B4-BE49-F238E27FC236}">
                <a16:creationId xmlns:a16="http://schemas.microsoft.com/office/drawing/2014/main" id="{0C1F268D-38A8-4FB5-A5DB-70CD4B1ACAFE}"/>
              </a:ext>
            </a:extLst>
          </p:cNvPr>
          <p:cNvSpPr>
            <a:spLocks noGrp="1"/>
          </p:cNvSpPr>
          <p:nvPr>
            <p:ph type="body" sz="quarter" idx="15"/>
          </p:nvPr>
        </p:nvSpPr>
        <p:spPr/>
        <p:txBody>
          <a:bodyPr/>
          <a:lstStyle/>
          <a:p>
            <a:r>
              <a:rPr lang="en-US" dirty="0"/>
              <a:t>A business-led, top-management-supported initiative partnered with the IT Department has the greatest chance of success.</a:t>
            </a:r>
          </a:p>
          <a:p>
            <a:endParaRPr lang="en-CA" dirty="0"/>
          </a:p>
        </p:txBody>
      </p:sp>
      <p:sp>
        <p:nvSpPr>
          <p:cNvPr id="10" name="Text Placeholder 9">
            <a:extLst>
              <a:ext uri="{FF2B5EF4-FFF2-40B4-BE49-F238E27FC236}">
                <a16:creationId xmlns:a16="http://schemas.microsoft.com/office/drawing/2014/main" id="{6E33ED1C-8515-4DA9-B23C-9C1A4C57FD05}"/>
              </a:ext>
            </a:extLst>
          </p:cNvPr>
          <p:cNvSpPr>
            <a:spLocks noGrp="1"/>
          </p:cNvSpPr>
          <p:nvPr>
            <p:ph type="body" sz="quarter" idx="16"/>
          </p:nvPr>
        </p:nvSpPr>
        <p:spPr>
          <a:xfrm>
            <a:off x="838199" y="2193561"/>
            <a:ext cx="6895455" cy="1696004"/>
          </a:xfrm>
        </p:spPr>
        <p:txBody>
          <a:bodyPr/>
          <a:lstStyle/>
          <a:p>
            <a:r>
              <a:rPr lang="en-US" dirty="0">
                <a:solidFill>
                  <a:schemeClr val="tx1"/>
                </a:solidFill>
              </a:rPr>
              <a:t>A properly scoped enterprise application project reduces churn and provides all parts of the business with clarity.</a:t>
            </a:r>
          </a:p>
          <a:p>
            <a:r>
              <a:rPr lang="en-US" dirty="0">
                <a:solidFill>
                  <a:schemeClr val="tx1"/>
                </a:solidFill>
              </a:rPr>
              <a:t>Build a successful enterprise application strategy and roadmap by:</a:t>
            </a:r>
          </a:p>
          <a:p>
            <a:pPr marL="628650" lvl="1" indent="-285750"/>
            <a:r>
              <a:rPr lang="en-US" sz="1400" b="0" dirty="0">
                <a:solidFill>
                  <a:schemeClr val="tx1"/>
                </a:solidFill>
              </a:rPr>
              <a:t>Aligning and prioritizing key business and technology drivers.</a:t>
            </a:r>
          </a:p>
          <a:p>
            <a:pPr marL="628650" lvl="1" indent="-285750"/>
            <a:r>
              <a:rPr lang="en-US" sz="1400" b="0" dirty="0"/>
              <a:t>Clearly define what is in and out of scope for the project.</a:t>
            </a:r>
          </a:p>
          <a:p>
            <a:pPr marL="628650" lvl="1" indent="-285750"/>
            <a:r>
              <a:rPr lang="en-US" sz="1400" b="0" dirty="0"/>
              <a:t>Get a clear picture of how the business process and underlying applications support the business strategic priorities.</a:t>
            </a:r>
          </a:p>
          <a:p>
            <a:pPr marL="628650" lvl="1" indent="-285750"/>
            <a:r>
              <a:rPr lang="en-US" sz="1400" b="0" dirty="0"/>
              <a:t>Pulling it all together into an actionable roadmap.</a:t>
            </a:r>
          </a:p>
          <a:p>
            <a:endParaRPr lang="en-CA" dirty="0"/>
          </a:p>
        </p:txBody>
      </p:sp>
    </p:spTree>
    <p:extLst>
      <p:ext uri="{BB962C8B-B14F-4D97-AF65-F5344CB8AC3E}">
        <p14:creationId xmlns:p14="http://schemas.microsoft.com/office/powerpoint/2010/main" val="1656213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C0AC37-CCB4-4AEC-B5C5-1BF030431ACF}"/>
              </a:ext>
            </a:extLst>
          </p:cNvPr>
          <p:cNvSpPr>
            <a:spLocks noGrp="1"/>
          </p:cNvSpPr>
          <p:nvPr>
            <p:ph type="ctrTitle"/>
          </p:nvPr>
        </p:nvSpPr>
        <p:spPr>
          <a:xfrm>
            <a:off x="816427" y="326467"/>
            <a:ext cx="6602731" cy="1005226"/>
          </a:xfrm>
        </p:spPr>
        <p:txBody>
          <a:bodyPr>
            <a:noAutofit/>
          </a:bodyPr>
          <a:lstStyle/>
          <a:p>
            <a:r>
              <a:rPr lang="en-US" sz="2500" dirty="0"/>
              <a:t>Accountability for enterprise application success is shared between IT and the business</a:t>
            </a:r>
            <a:endParaRPr lang="en-CA" sz="2500" dirty="0"/>
          </a:p>
        </p:txBody>
      </p:sp>
      <p:sp>
        <p:nvSpPr>
          <p:cNvPr id="2" name="Text Placeholder 1">
            <a:extLst>
              <a:ext uri="{FF2B5EF4-FFF2-40B4-BE49-F238E27FC236}">
                <a16:creationId xmlns:a16="http://schemas.microsoft.com/office/drawing/2014/main" id="{302FFE17-EF9F-402F-9118-FF7EDFB6038F}"/>
              </a:ext>
            </a:extLst>
          </p:cNvPr>
          <p:cNvSpPr>
            <a:spLocks noGrp="1"/>
          </p:cNvSpPr>
          <p:nvPr>
            <p:ph type="body" sz="quarter" idx="10"/>
          </p:nvPr>
        </p:nvSpPr>
        <p:spPr/>
        <p:txBody>
          <a:bodyPr/>
          <a:lstStyle/>
          <a:p>
            <a:r>
              <a:rPr lang="en-US"/>
              <a:t>SITUATION</a:t>
            </a:r>
            <a:endParaRPr lang="en-CA"/>
          </a:p>
        </p:txBody>
      </p:sp>
      <p:sp>
        <p:nvSpPr>
          <p:cNvPr id="3" name="Text Placeholder 2">
            <a:extLst>
              <a:ext uri="{FF2B5EF4-FFF2-40B4-BE49-F238E27FC236}">
                <a16:creationId xmlns:a16="http://schemas.microsoft.com/office/drawing/2014/main" id="{4FEE2B1C-5E80-44E2-B2E0-FF45F02B9284}"/>
              </a:ext>
            </a:extLst>
          </p:cNvPr>
          <p:cNvSpPr>
            <a:spLocks noGrp="1"/>
          </p:cNvSpPr>
          <p:nvPr>
            <p:ph type="body" sz="quarter" idx="11"/>
          </p:nvPr>
        </p:nvSpPr>
        <p:spPr/>
        <p:txBody>
          <a:bodyPr/>
          <a:lstStyle/>
          <a:p>
            <a:r>
              <a:rPr lang="en-US" sz="1200" dirty="0"/>
              <a:t>Organizations often do not know where to start with an enterprise application project. They focus on tactically selecting and implementing the technology but ignore the strategic foundation that sets the enterprise application up for success. Enterprise application projects are routinely reported as going over budget, over schedule, and they fail to realize any benefits.</a:t>
            </a:r>
          </a:p>
          <a:p>
            <a:endParaRPr lang="en-CA" sz="1200" dirty="0"/>
          </a:p>
        </p:txBody>
      </p:sp>
      <p:sp>
        <p:nvSpPr>
          <p:cNvPr id="4" name="Text Placeholder 3">
            <a:extLst>
              <a:ext uri="{FF2B5EF4-FFF2-40B4-BE49-F238E27FC236}">
                <a16:creationId xmlns:a16="http://schemas.microsoft.com/office/drawing/2014/main" id="{9F5AFF43-E02E-43B6-ACAB-7E17690AA386}"/>
              </a:ext>
            </a:extLst>
          </p:cNvPr>
          <p:cNvSpPr>
            <a:spLocks noGrp="1"/>
          </p:cNvSpPr>
          <p:nvPr>
            <p:ph type="body" sz="quarter" idx="12"/>
          </p:nvPr>
        </p:nvSpPr>
        <p:spPr/>
        <p:txBody>
          <a:bodyPr/>
          <a:lstStyle/>
          <a:p>
            <a:r>
              <a:rPr lang="en-US"/>
              <a:t>COMPLICATION</a:t>
            </a:r>
            <a:endParaRPr lang="en-CA"/>
          </a:p>
        </p:txBody>
      </p:sp>
      <p:sp>
        <p:nvSpPr>
          <p:cNvPr id="5" name="Text Placeholder 4">
            <a:extLst>
              <a:ext uri="{FF2B5EF4-FFF2-40B4-BE49-F238E27FC236}">
                <a16:creationId xmlns:a16="http://schemas.microsoft.com/office/drawing/2014/main" id="{1C1703A0-FBC3-43C5-9F24-166F7475124B}"/>
              </a:ext>
            </a:extLst>
          </p:cNvPr>
          <p:cNvSpPr>
            <a:spLocks noGrp="1"/>
          </p:cNvSpPr>
          <p:nvPr>
            <p:ph type="body" sz="quarter" idx="13"/>
          </p:nvPr>
        </p:nvSpPr>
        <p:spPr>
          <a:xfrm>
            <a:off x="4297016" y="1958359"/>
            <a:ext cx="3122142" cy="3155275"/>
          </a:xfrm>
        </p:spPr>
        <p:txBody>
          <a:bodyPr/>
          <a:lstStyle/>
          <a:p>
            <a:r>
              <a:rPr lang="en-US" sz="1200" dirty="0"/>
              <a:t>Enterprise application projects impact the entire organization – they are not limited to just financial and operating metrics. The disruption is felt during both implementation and in the production environment.</a:t>
            </a:r>
          </a:p>
          <a:p>
            <a:r>
              <a:rPr lang="en-US" sz="1200" dirty="0"/>
              <a:t>Missteps early on can cost time, financial resources, and careers.  For example, roughly 41% of ERP projects reported being over budget, and one-third of organizations implementing ERP failed to realize their anticipated benefits (Panorama). </a:t>
            </a:r>
          </a:p>
        </p:txBody>
      </p:sp>
      <p:sp>
        <p:nvSpPr>
          <p:cNvPr id="6" name="Text Placeholder 5">
            <a:extLst>
              <a:ext uri="{FF2B5EF4-FFF2-40B4-BE49-F238E27FC236}">
                <a16:creationId xmlns:a16="http://schemas.microsoft.com/office/drawing/2014/main" id="{73DE23BD-36A8-4655-BBDB-6B3C6528485F}"/>
              </a:ext>
            </a:extLst>
          </p:cNvPr>
          <p:cNvSpPr>
            <a:spLocks noGrp="1"/>
          </p:cNvSpPr>
          <p:nvPr>
            <p:ph type="body" sz="quarter" idx="14"/>
          </p:nvPr>
        </p:nvSpPr>
        <p:spPr>
          <a:xfrm>
            <a:off x="8248650" y="1734554"/>
            <a:ext cx="2971229" cy="223805"/>
          </a:xfrm>
        </p:spPr>
        <p:txBody>
          <a:bodyPr/>
          <a:lstStyle/>
          <a:p>
            <a:r>
              <a:rPr lang="en-US"/>
              <a:t>RESOLUTION</a:t>
            </a:r>
            <a:endParaRPr lang="en-CA"/>
          </a:p>
        </p:txBody>
      </p:sp>
      <p:sp>
        <p:nvSpPr>
          <p:cNvPr id="7" name="Text Placeholder 6">
            <a:extLst>
              <a:ext uri="{FF2B5EF4-FFF2-40B4-BE49-F238E27FC236}">
                <a16:creationId xmlns:a16="http://schemas.microsoft.com/office/drawing/2014/main" id="{1D1463BC-E1AA-40AE-9EB8-035E1C2BECE7}"/>
              </a:ext>
            </a:extLst>
          </p:cNvPr>
          <p:cNvSpPr>
            <a:spLocks noGrp="1"/>
          </p:cNvSpPr>
          <p:nvPr>
            <p:ph type="body" sz="quarter" idx="15"/>
          </p:nvPr>
        </p:nvSpPr>
        <p:spPr>
          <a:xfrm>
            <a:off x="8248650" y="1958359"/>
            <a:ext cx="3609975" cy="3155275"/>
          </a:xfrm>
        </p:spPr>
        <p:txBody>
          <a:bodyPr/>
          <a:lstStyle/>
          <a:p>
            <a:r>
              <a:rPr lang="en-US" sz="1200"/>
              <a:t>Obtain organizational buy-in and secure top management support. Set clear expectations, guiding principles, and critical success factors.</a:t>
            </a:r>
          </a:p>
          <a:p>
            <a:r>
              <a:rPr lang="en-US" sz="1200"/>
              <a:t>Build an enterprise application operating model/business model that identifies process boundaries and scope and prioritizes requirements. Assess stakeholder involvement, change impact, risks, and opportunities.</a:t>
            </a:r>
          </a:p>
          <a:p>
            <a:r>
              <a:rPr lang="en-US" sz="1200"/>
              <a:t>Understand the alternatives your organization can choose for the future state. Develop an actionable roadmap and meaningful key performance indicators (KPIs) that directly align with your strategic goals.</a:t>
            </a:r>
          </a:p>
          <a:p>
            <a:endParaRPr lang="en-CA" sz="1200"/>
          </a:p>
        </p:txBody>
      </p:sp>
    </p:spTree>
    <p:extLst>
      <p:ext uri="{BB962C8B-B14F-4D97-AF65-F5344CB8AC3E}">
        <p14:creationId xmlns:p14="http://schemas.microsoft.com/office/powerpoint/2010/main" val="167149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2B17-102D-4BD6-819B-B2D37A35802E}"/>
              </a:ext>
            </a:extLst>
          </p:cNvPr>
          <p:cNvSpPr>
            <a:spLocks noGrp="1"/>
          </p:cNvSpPr>
          <p:nvPr>
            <p:ph type="ctrTitle"/>
          </p:nvPr>
        </p:nvSpPr>
        <p:spPr/>
        <p:txBody>
          <a:bodyPr>
            <a:normAutofit fontScale="90000"/>
          </a:bodyPr>
          <a:lstStyle/>
          <a:p>
            <a:r>
              <a:rPr lang="en-US"/>
              <a:t>Not enough time or bodies to get it all done?</a:t>
            </a:r>
            <a:endParaRPr lang="en-CA"/>
          </a:p>
        </p:txBody>
      </p:sp>
      <p:sp>
        <p:nvSpPr>
          <p:cNvPr id="7" name="Text Placeholder 6">
            <a:extLst>
              <a:ext uri="{FF2B5EF4-FFF2-40B4-BE49-F238E27FC236}">
                <a16:creationId xmlns:a16="http://schemas.microsoft.com/office/drawing/2014/main" id="{A5A67A6F-213F-4FAC-8040-07C21D20DAA5}"/>
              </a:ext>
            </a:extLst>
          </p:cNvPr>
          <p:cNvSpPr>
            <a:spLocks noGrp="1"/>
          </p:cNvSpPr>
          <p:nvPr>
            <p:ph type="body" sz="quarter" idx="10"/>
          </p:nvPr>
        </p:nvSpPr>
        <p:spPr/>
        <p:txBody>
          <a:bodyPr/>
          <a:lstStyle/>
          <a:p>
            <a:r>
              <a:rPr lang="en-US"/>
              <a:t>SITUATION</a:t>
            </a:r>
            <a:endParaRPr lang="en-CA"/>
          </a:p>
        </p:txBody>
      </p:sp>
      <p:sp>
        <p:nvSpPr>
          <p:cNvPr id="8" name="Text Placeholder 7">
            <a:extLst>
              <a:ext uri="{FF2B5EF4-FFF2-40B4-BE49-F238E27FC236}">
                <a16:creationId xmlns:a16="http://schemas.microsoft.com/office/drawing/2014/main" id="{F8A18071-9C7A-4440-8ABF-C1A2E149AA00}"/>
              </a:ext>
            </a:extLst>
          </p:cNvPr>
          <p:cNvSpPr>
            <a:spLocks noGrp="1"/>
          </p:cNvSpPr>
          <p:nvPr>
            <p:ph type="body" sz="quarter" idx="11"/>
          </p:nvPr>
        </p:nvSpPr>
        <p:spPr/>
        <p:txBody>
          <a:bodyPr/>
          <a:lstStyle/>
          <a:p>
            <a:r>
              <a:rPr lang="en-US" dirty="0"/>
              <a:t>There is always more work than hours in the day. IT often feels understaffed and doesn’t know how to get it all done. Trying to satisfy all the requests results in everyone getting a small piece of the pie and in users being dissatisfied.</a:t>
            </a:r>
          </a:p>
          <a:p>
            <a:pPr marL="285750" indent="-285750">
              <a:buFont typeface="Arial" panose="020B0604020202020204" pitchFamily="34" charset="0"/>
              <a:buChar char="•"/>
            </a:pPr>
            <a:endParaRPr lang="en-CA" dirty="0"/>
          </a:p>
        </p:txBody>
      </p:sp>
      <p:sp>
        <p:nvSpPr>
          <p:cNvPr id="9" name="Text Placeholder 8">
            <a:extLst>
              <a:ext uri="{FF2B5EF4-FFF2-40B4-BE49-F238E27FC236}">
                <a16:creationId xmlns:a16="http://schemas.microsoft.com/office/drawing/2014/main" id="{4A660740-062B-4DC6-8A32-BEAFEC138937}"/>
              </a:ext>
            </a:extLst>
          </p:cNvPr>
          <p:cNvSpPr>
            <a:spLocks noGrp="1"/>
          </p:cNvSpPr>
          <p:nvPr>
            <p:ph type="body" sz="quarter" idx="12"/>
          </p:nvPr>
        </p:nvSpPr>
        <p:spPr/>
        <p:txBody>
          <a:bodyPr/>
          <a:lstStyle/>
          <a:p>
            <a:r>
              <a:rPr lang="en-US"/>
              <a:t>COMPLICATION</a:t>
            </a:r>
            <a:endParaRPr lang="en-CA"/>
          </a:p>
        </p:txBody>
      </p:sp>
      <p:sp>
        <p:nvSpPr>
          <p:cNvPr id="10" name="Text Placeholder 9">
            <a:extLst>
              <a:ext uri="{FF2B5EF4-FFF2-40B4-BE49-F238E27FC236}">
                <a16:creationId xmlns:a16="http://schemas.microsoft.com/office/drawing/2014/main" id="{25CC6E2C-89C4-461E-92ED-4FAED3143786}"/>
              </a:ext>
            </a:extLst>
          </p:cNvPr>
          <p:cNvSpPr>
            <a:spLocks noGrp="1"/>
          </p:cNvSpPr>
          <p:nvPr>
            <p:ph type="body" sz="quarter" idx="13"/>
          </p:nvPr>
        </p:nvSpPr>
        <p:spPr/>
        <p:txBody>
          <a:bodyPr/>
          <a:lstStyle/>
          <a:p>
            <a:r>
              <a:rPr lang="en-US"/>
              <a:t>Prioritization is hard. When you say “yes” to one thing, you are saying “no” to a multitude of others. How do you justify saying “no”?</a:t>
            </a:r>
            <a:endParaRPr lang="en-CA"/>
          </a:p>
        </p:txBody>
      </p:sp>
      <p:sp>
        <p:nvSpPr>
          <p:cNvPr id="11" name="Text Placeholder 10">
            <a:extLst>
              <a:ext uri="{FF2B5EF4-FFF2-40B4-BE49-F238E27FC236}">
                <a16:creationId xmlns:a16="http://schemas.microsoft.com/office/drawing/2014/main" id="{5110272C-80C0-4A56-B44F-9EECC57382CD}"/>
              </a:ext>
            </a:extLst>
          </p:cNvPr>
          <p:cNvSpPr>
            <a:spLocks noGrp="1"/>
          </p:cNvSpPr>
          <p:nvPr>
            <p:ph type="body" sz="quarter" idx="14"/>
          </p:nvPr>
        </p:nvSpPr>
        <p:spPr/>
        <p:txBody>
          <a:bodyPr/>
          <a:lstStyle/>
          <a:p>
            <a:r>
              <a:rPr lang="en-US"/>
              <a:t>RESOLUTION</a:t>
            </a:r>
            <a:endParaRPr lang="en-CA"/>
          </a:p>
        </p:txBody>
      </p:sp>
      <p:sp>
        <p:nvSpPr>
          <p:cNvPr id="12" name="Text Placeholder 11">
            <a:extLst>
              <a:ext uri="{FF2B5EF4-FFF2-40B4-BE49-F238E27FC236}">
                <a16:creationId xmlns:a16="http://schemas.microsoft.com/office/drawing/2014/main" id="{080284D4-2401-4BFE-A9F5-44FFB0A701CF}"/>
              </a:ext>
            </a:extLst>
          </p:cNvPr>
          <p:cNvSpPr>
            <a:spLocks noGrp="1"/>
          </p:cNvSpPr>
          <p:nvPr>
            <p:ph type="body" sz="quarter" idx="15"/>
          </p:nvPr>
        </p:nvSpPr>
        <p:spPr/>
        <p:txBody>
          <a:bodyPr/>
          <a:lstStyle/>
          <a:p>
            <a:r>
              <a:rPr lang="en-US" dirty="0"/>
              <a:t>Focus </a:t>
            </a:r>
            <a:r>
              <a:rPr lang="en-CA" dirty="0"/>
              <a:t>on the big picture, leveraging Info-Tech’s blueprints. By increasing maturity and efficiency, IT staff can spend more time on value-added activities.  </a:t>
            </a:r>
            <a:endParaRPr lang="en-US" dirty="0"/>
          </a:p>
        </p:txBody>
      </p:sp>
    </p:spTree>
    <p:extLst>
      <p:ext uri="{BB962C8B-B14F-4D97-AF65-F5344CB8AC3E}">
        <p14:creationId xmlns:p14="http://schemas.microsoft.com/office/powerpoint/2010/main" val="942213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199" y="1728417"/>
            <a:ext cx="4935600" cy="221918"/>
          </a:xfrm>
        </p:spPr>
        <p:txBody>
          <a:bodyPr/>
          <a:lstStyle/>
          <a:p>
            <a:r>
              <a:rPr lang="en-US" dirty="0">
                <a:hlinkClick r:id="rId2"/>
              </a:rPr>
              <a:t>Develop an ERP Strategy and Roadmap</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222426"/>
            <a:ext cx="4935600" cy="3759580"/>
          </a:xfrm>
        </p:spPr>
        <p:txBody>
          <a:bodyPr/>
          <a:lstStyle/>
          <a:p>
            <a:r>
              <a:rPr lang="en-US" sz="1200" dirty="0"/>
              <a:t>Avoid overspend and underutilization by taking a strategic approach.</a:t>
            </a:r>
          </a:p>
          <a:p>
            <a:r>
              <a:rPr lang="en-US" sz="1200" dirty="0"/>
              <a:t>ERP projects impact the entire organization – they are not limited to just financial and operating metrics. The disruption is felt during both implementation and in the production environment.</a:t>
            </a:r>
          </a:p>
          <a:p>
            <a:r>
              <a:rPr lang="en-US" sz="1200" dirty="0"/>
              <a:t>Missteps due to a lack of strategy can cost time as well as financial resources. Over half of ERP projects fail to achieve their planned business objectives.</a:t>
            </a:r>
            <a:endParaRPr lang="en-CA" sz="1200" dirty="0"/>
          </a:p>
        </p:txBody>
      </p:sp>
      <p:sp>
        <p:nvSpPr>
          <p:cNvPr id="15" name="Text Placeholder 14">
            <a:extLst>
              <a:ext uri="{FF2B5EF4-FFF2-40B4-BE49-F238E27FC236}">
                <a16:creationId xmlns:a16="http://schemas.microsoft.com/office/drawing/2014/main" id="{34FF3235-B432-4D39-A043-6E08D0102B7B}"/>
              </a:ext>
            </a:extLst>
          </p:cNvPr>
          <p:cNvSpPr>
            <a:spLocks noGrp="1"/>
          </p:cNvSpPr>
          <p:nvPr>
            <p:ph type="body" sz="quarter" idx="12"/>
          </p:nvPr>
        </p:nvSpPr>
        <p:spPr>
          <a:xfrm>
            <a:off x="6096000" y="1728417"/>
            <a:ext cx="4935600" cy="221918"/>
          </a:xfrm>
        </p:spPr>
        <p:txBody>
          <a:bodyPr/>
          <a:lstStyle/>
          <a:p>
            <a:r>
              <a:rPr lang="en-US" dirty="0">
                <a:hlinkClick r:id="rId3"/>
              </a:rPr>
              <a:t>Drive Real Business Value with an HRIS Strategy</a:t>
            </a:r>
            <a:endParaRPr lang="en-CA" dirty="0"/>
          </a:p>
        </p:txBody>
      </p:sp>
      <p:sp>
        <p:nvSpPr>
          <p:cNvPr id="16" name="Text Placeholder 15">
            <a:extLst>
              <a:ext uri="{FF2B5EF4-FFF2-40B4-BE49-F238E27FC236}">
                <a16:creationId xmlns:a16="http://schemas.microsoft.com/office/drawing/2014/main" id="{6113800B-D08A-462D-85A9-EC5693E62803}"/>
              </a:ext>
            </a:extLst>
          </p:cNvPr>
          <p:cNvSpPr>
            <a:spLocks noGrp="1"/>
          </p:cNvSpPr>
          <p:nvPr>
            <p:ph type="body" sz="quarter" idx="13"/>
          </p:nvPr>
        </p:nvSpPr>
        <p:spPr>
          <a:xfrm>
            <a:off x="6096001" y="2222426"/>
            <a:ext cx="4935600" cy="4031672"/>
          </a:xfrm>
        </p:spPr>
        <p:txBody>
          <a:bodyPr/>
          <a:lstStyle/>
          <a:p>
            <a:r>
              <a:rPr lang="en-US" sz="1200" dirty="0"/>
              <a:t>A human resources information system (HRIS) roadmap that is aligned with your organization’s priorities provides a clear path forward for both HR and IT.</a:t>
            </a:r>
          </a:p>
          <a:p>
            <a:r>
              <a:rPr lang="en-US" sz="1200" dirty="0"/>
              <a:t>In most organizations, the HR application portfolio has evolved tactically on an as-needed basis, resulting in un-integrated systems and significant effort spent on manual workarounds. </a:t>
            </a:r>
          </a:p>
          <a:p>
            <a:r>
              <a:rPr lang="en-US" sz="1200" dirty="0"/>
              <a:t>IT systems for HR are not viewed as a strategic differentiator or business enabler, thereby leading to a limited budget and resources for HR IT systems and subsequently hindering the adoption of a strategic, holistic perspective.</a:t>
            </a:r>
            <a:endParaRPr lang="en-CA" sz="1200" dirty="0"/>
          </a:p>
        </p:txBody>
      </p:sp>
    </p:spTree>
    <p:extLst>
      <p:ext uri="{BB962C8B-B14F-4D97-AF65-F5344CB8AC3E}">
        <p14:creationId xmlns:p14="http://schemas.microsoft.com/office/powerpoint/2010/main" val="918215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199" y="1739847"/>
            <a:ext cx="4935600" cy="221918"/>
          </a:xfrm>
        </p:spPr>
        <p:txBody>
          <a:bodyPr/>
          <a:lstStyle/>
          <a:p>
            <a:r>
              <a:rPr lang="en-US" dirty="0">
                <a:hlinkClick r:id="rId2"/>
              </a:rPr>
              <a:t>Build a Strong Technology Foundation for Customer Experience Management</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233856"/>
            <a:ext cx="4935600" cy="3759580"/>
          </a:xfrm>
        </p:spPr>
        <p:txBody>
          <a:bodyPr/>
          <a:lstStyle/>
          <a:p>
            <a:r>
              <a:rPr lang="en-US" sz="1200" dirty="0"/>
              <a:t>IT must work in lockstep with their counterparts in marketing, sales, and customer service to define a unified vision and strategic requirements for enabling a strong CXM program.</a:t>
            </a:r>
          </a:p>
          <a:p>
            <a:r>
              <a:rPr lang="en-US" sz="1200" dirty="0"/>
              <a:t>To deploy applications that specifically align with the needs of the organization’s customers, IT leaders must work with the business to define and understand customer personas and common interaction scenarios. CXM applications are mission critical, and failing to link them to customer needs can have a detrimental effect on customer satisfaction and ultimately revenue.</a:t>
            </a:r>
            <a:endParaRPr lang="en-CA" sz="1200" dirty="0"/>
          </a:p>
        </p:txBody>
      </p:sp>
      <p:sp>
        <p:nvSpPr>
          <p:cNvPr id="15" name="Text Placeholder 14">
            <a:extLst>
              <a:ext uri="{FF2B5EF4-FFF2-40B4-BE49-F238E27FC236}">
                <a16:creationId xmlns:a16="http://schemas.microsoft.com/office/drawing/2014/main" id="{34FF3235-B432-4D39-A043-6E08D0102B7B}"/>
              </a:ext>
            </a:extLst>
          </p:cNvPr>
          <p:cNvSpPr>
            <a:spLocks noGrp="1"/>
          </p:cNvSpPr>
          <p:nvPr>
            <p:ph type="body" sz="quarter" idx="12"/>
          </p:nvPr>
        </p:nvSpPr>
        <p:spPr>
          <a:xfrm>
            <a:off x="6096000" y="1739847"/>
            <a:ext cx="4935600" cy="221918"/>
          </a:xfrm>
        </p:spPr>
        <p:txBody>
          <a:bodyPr/>
          <a:lstStyle/>
          <a:p>
            <a:r>
              <a:rPr lang="en-US" dirty="0">
                <a:hlinkClick r:id="rId3"/>
              </a:rPr>
              <a:t>Application Portfolio Assessment: End User Feedback</a:t>
            </a:r>
            <a:endParaRPr lang="en-US" dirty="0"/>
          </a:p>
        </p:txBody>
      </p:sp>
      <p:sp>
        <p:nvSpPr>
          <p:cNvPr id="16" name="Text Placeholder 15">
            <a:extLst>
              <a:ext uri="{FF2B5EF4-FFF2-40B4-BE49-F238E27FC236}">
                <a16:creationId xmlns:a16="http://schemas.microsoft.com/office/drawing/2014/main" id="{6113800B-D08A-462D-85A9-EC5693E62803}"/>
              </a:ext>
            </a:extLst>
          </p:cNvPr>
          <p:cNvSpPr>
            <a:spLocks noGrp="1"/>
          </p:cNvSpPr>
          <p:nvPr>
            <p:ph type="body" sz="quarter" idx="13"/>
          </p:nvPr>
        </p:nvSpPr>
        <p:spPr>
          <a:xfrm>
            <a:off x="6096001" y="2233856"/>
            <a:ext cx="4935600" cy="4031672"/>
          </a:xfrm>
        </p:spPr>
        <p:txBody>
          <a:bodyPr/>
          <a:lstStyle/>
          <a:p>
            <a:r>
              <a:rPr lang="en-US" sz="1200" dirty="0"/>
              <a:t>Application portfolio management is nearly impossible to perform without an honest and thorough understanding of end user sentiment toward IT software.</a:t>
            </a:r>
          </a:p>
          <a:p>
            <a:r>
              <a:rPr lang="en-US" sz="1200" dirty="0"/>
              <a:t>Develop data-driven insights to help you decide which applications to retire, upgrade, re-train on, or maintain to meet the demands of the business.</a:t>
            </a:r>
          </a:p>
          <a:p>
            <a:endParaRPr lang="en-US" sz="1200" dirty="0"/>
          </a:p>
        </p:txBody>
      </p:sp>
    </p:spTree>
    <p:extLst>
      <p:ext uri="{BB962C8B-B14F-4D97-AF65-F5344CB8AC3E}">
        <p14:creationId xmlns:p14="http://schemas.microsoft.com/office/powerpoint/2010/main" val="278383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b="1">
                <a:solidFill>
                  <a:srgbClr val="2576B7"/>
                </a:solidFill>
                <a:latin typeface="Montserrat SemiBold" panose="00000700000000000000" pitchFamily="2" charset="0"/>
              </a:rPr>
              <a:t>Enterprise Application Replacement</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400">
                <a:solidFill>
                  <a:srgbClr val="4A4A4A"/>
                </a:solidFill>
                <a:latin typeface="Montserrat SemiBold" pitchFamily="2" charset="77"/>
                <a:cs typeface="Arial" panose="020B0604020202020204" pitchFamily="34" charset="0"/>
              </a:rPr>
              <a:t>Develop a practical and actionable roadmap that the entire organization can buy into.</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hlinkClick r:id="rId3"/>
              </a:rPr>
              <a:t>Select an ERP Implementation Partner</a:t>
            </a:r>
            <a:endParaRPr lang="en-US" sz="1100">
              <a:solidFill>
                <a:prstClr val="black"/>
              </a:solidFill>
              <a:latin typeface="Roboto Condensed Light"/>
            </a:endParaRPr>
          </a:p>
          <a:p>
            <a:pPr marL="171433" indent="-171433" defTabSz="914309">
              <a:buFont typeface="Arial" panose="020B0604020202020204" pitchFamily="34" charset="0"/>
              <a:buChar char="•"/>
            </a:pPr>
            <a:r>
              <a:rPr lang="en-US" sz="1100">
                <a:solidFill>
                  <a:prstClr val="black"/>
                </a:solidFill>
                <a:latin typeface="Roboto Condensed Light"/>
                <a:hlinkClick r:id="rId4"/>
              </a:rPr>
              <a:t>Build an ERP Strategy and Roadmap</a:t>
            </a:r>
            <a:endParaRPr lang="en-CA" sz="1100">
              <a:solidFill>
                <a:prstClr val="black"/>
              </a:solidFill>
              <a:latin typeface="Roboto Condensed Light"/>
            </a:endParaRPr>
          </a:p>
          <a:p>
            <a:pPr defTabSz="914309"/>
            <a:r>
              <a:rPr lang="en-US" sz="1100">
                <a:solidFill>
                  <a:prstClr val="black"/>
                </a:solidFill>
                <a:latin typeface="Roboto Condensed Light"/>
              </a:rPr>
              <a:t> </a:t>
            </a: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Accelerate Execution with Info-Tech’s Supporting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Change resistance</a:t>
            </a:r>
            <a:endParaRPr lang="en-CA" sz="1100">
              <a:solidFill>
                <a:prstClr val="black"/>
              </a:solidFill>
              <a:latin typeface="Roboto Condensed Light"/>
            </a:endParaRP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dirty="0">
                  <a:solidFill>
                    <a:prstClr val="black"/>
                  </a:solidFill>
                  <a:latin typeface="Roboto Condensed Light"/>
                </a:rPr>
                <a:t>Align the enterprise application strategy and roadmap with business priorities, securing buy-in from the business for the program.</a:t>
              </a:r>
            </a:p>
            <a:p>
              <a:pPr marL="171433" lvl="1" indent="-171433" defTabSz="914309">
                <a:buFont typeface="Arial" panose="020B0604020202020204" pitchFamily="34" charset="0"/>
                <a:buChar char="•"/>
              </a:pPr>
              <a:r>
                <a:rPr lang="en-US" sz="1100" dirty="0">
                  <a:solidFill>
                    <a:prstClr val="black"/>
                  </a:solidFill>
                  <a:latin typeface="Roboto Condensed Light"/>
                </a:rPr>
                <a:t>Identify gaps, needs, and opportunities in relation to business processes, ensuring the most critical areas are addressed.</a:t>
              </a:r>
            </a:p>
            <a:p>
              <a:pPr marL="171433" lvl="1" indent="-171433" defTabSz="914309">
                <a:buFont typeface="Arial" panose="020B0604020202020204" pitchFamily="34" charset="0"/>
                <a:buChar char="•"/>
              </a:pPr>
              <a:r>
                <a:rPr lang="en-US" sz="1100" dirty="0">
                  <a:solidFill>
                    <a:prstClr val="black"/>
                  </a:solidFill>
                  <a:latin typeface="Roboto Condensed Light"/>
                </a:rPr>
                <a:t>Assess alternatives for the critical path(s) most relevant to your organization’s direction.</a:t>
              </a:r>
            </a:p>
            <a:p>
              <a:pPr marL="171433" lvl="1" indent="-171433" defTabSz="914309">
                <a:buFont typeface="Arial" panose="020B0604020202020204" pitchFamily="34" charset="0"/>
                <a:buChar char="•"/>
              </a:pPr>
              <a:r>
                <a:rPr lang="en-US" sz="1100" dirty="0">
                  <a:solidFill>
                    <a:prstClr val="black"/>
                  </a:solidFill>
                  <a:latin typeface="Roboto Condensed Light"/>
                </a:rPr>
                <a:t>Develop a roadmap that promotes structure and accountability by categorizing and prioritizing work initiatives and by identifying resources, timelines, and investment.</a:t>
              </a: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Initiative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624150"/>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Business benefits realization</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Increased efficiency</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Provide a brief value statement for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6659597" y="2650287"/>
            <a:ext cx="1953628" cy="632212"/>
          </a:xfrm>
          <a:prstGeom prst="wedgeRectCallout">
            <a:avLst>
              <a:gd name="adj1" fmla="val -21874"/>
              <a:gd name="adj2" fmla="val -62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Roboto Light" panose="02000000000000000000" pitchFamily="2" charset="0"/>
                <a:ea typeface="Roboto Light" panose="02000000000000000000" pitchFamily="2" charset="0"/>
              </a:rPr>
              <a:t>Description must include what IT will undertake to complete the initiative. </a:t>
            </a:r>
            <a:endParaRPr lang="en-CA" sz="1200" dirty="0">
              <a:solidFill>
                <a:schemeClr val="bg1"/>
              </a:solidFill>
              <a:latin typeface="Roboto Light" panose="02000000000000000000" pitchFamily="2" charset="0"/>
              <a:ea typeface="Roboto Light" panose="02000000000000000000" pitchFamily="2" charset="0"/>
            </a:endParaRP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7234043" y="4098086"/>
            <a:ext cx="1953628" cy="956894"/>
          </a:xfrm>
          <a:prstGeom prst="wedgeRectCallout">
            <a:avLst>
              <a:gd name="adj1" fmla="val -48423"/>
              <a:gd name="adj2" fmla="val -86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Align initiative benefits back to business benefits or benefits for the stakeholder groups that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517690" y="3919766"/>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4112868" y="4497338"/>
            <a:ext cx="1742607" cy="73312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a:solidFill>
                  <a:srgbClr val="4A4A4A"/>
                </a:solidFill>
                <a:latin typeface="Montserrat SemiBold" panose="00000700000000000000" pitchFamily="2" charset="0"/>
              </a:rPr>
              <a:t>Reduced manual work</a:t>
            </a:r>
          </a:p>
        </p:txBody>
      </p:sp>
    </p:spTree>
    <p:extLst>
      <p:ext uri="{BB962C8B-B14F-4D97-AF65-F5344CB8AC3E}">
        <p14:creationId xmlns:p14="http://schemas.microsoft.com/office/powerpoint/2010/main" val="2060177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D988FC-5217-4EBA-A925-B9E7FB5A32D4}"/>
              </a:ext>
            </a:extLst>
          </p:cNvPr>
          <p:cNvSpPr>
            <a:spLocks noGrp="1"/>
          </p:cNvSpPr>
          <p:nvPr>
            <p:ph type="ctrTitle"/>
          </p:nvPr>
        </p:nvSpPr>
        <p:spPr>
          <a:xfrm>
            <a:off x="838200" y="642599"/>
            <a:ext cx="7346133" cy="642277"/>
          </a:xfrm>
        </p:spPr>
        <p:txBody>
          <a:bodyPr>
            <a:normAutofit/>
          </a:bodyPr>
          <a:lstStyle/>
          <a:p>
            <a:r>
              <a:rPr lang="en-US"/>
              <a:t>Setting your priority for 2022</a:t>
            </a:r>
            <a:endParaRPr lang="en-CA"/>
          </a:p>
        </p:txBody>
      </p:sp>
      <p:sp>
        <p:nvSpPr>
          <p:cNvPr id="14" name="Text Placeholder 13">
            <a:extLst>
              <a:ext uri="{FF2B5EF4-FFF2-40B4-BE49-F238E27FC236}">
                <a16:creationId xmlns:a16="http://schemas.microsoft.com/office/drawing/2014/main" id="{0FF39F61-8892-4AEB-B55D-E7916353A912}"/>
              </a:ext>
            </a:extLst>
          </p:cNvPr>
          <p:cNvSpPr>
            <a:spLocks noGrp="1"/>
          </p:cNvSpPr>
          <p:nvPr>
            <p:ph type="body" sz="quarter" idx="15"/>
          </p:nvPr>
        </p:nvSpPr>
        <p:spPr/>
        <p:txBody>
          <a:bodyPr/>
          <a:lstStyle/>
          <a:p>
            <a:r>
              <a:rPr lang="en-US"/>
              <a:t>Pick your priority!</a:t>
            </a:r>
            <a:endParaRPr lang="en-CA"/>
          </a:p>
        </p:txBody>
      </p:sp>
      <p:sp>
        <p:nvSpPr>
          <p:cNvPr id="15" name="Text Placeholder 14">
            <a:extLst>
              <a:ext uri="{FF2B5EF4-FFF2-40B4-BE49-F238E27FC236}">
                <a16:creationId xmlns:a16="http://schemas.microsoft.com/office/drawing/2014/main" id="{43A07020-98FC-49E3-8597-9EC9B899C502}"/>
              </a:ext>
            </a:extLst>
          </p:cNvPr>
          <p:cNvSpPr>
            <a:spLocks noGrp="1"/>
          </p:cNvSpPr>
          <p:nvPr>
            <p:ph type="body" sz="quarter" idx="16"/>
          </p:nvPr>
        </p:nvSpPr>
        <p:spPr/>
        <p:txBody>
          <a:bodyPr/>
          <a:lstStyle/>
          <a:p>
            <a:pPr marL="342900" indent="-342900">
              <a:buFont typeface="+mj-lt"/>
              <a:buAutoNum type="arabicPeriod"/>
            </a:pPr>
            <a:r>
              <a:rPr lang="en-US" dirty="0"/>
              <a:t>Pick your priority for 2022.</a:t>
            </a:r>
          </a:p>
          <a:p>
            <a:pPr marL="342900" indent="-342900">
              <a:buFont typeface="+mj-lt"/>
              <a:buAutoNum type="arabicPeriod"/>
            </a:pPr>
            <a:r>
              <a:rPr lang="en-CA" dirty="0"/>
              <a:t>Review the initiative one-pager for that priority.</a:t>
            </a:r>
          </a:p>
          <a:p>
            <a:pPr marL="342900" indent="-342900">
              <a:buFont typeface="+mj-lt"/>
              <a:buAutoNum type="arabicPeriod"/>
            </a:pPr>
            <a:r>
              <a:rPr lang="en-CA" dirty="0"/>
              <a:t>Update these areas to reflect your organization:</a:t>
            </a:r>
          </a:p>
          <a:p>
            <a:pPr marL="971550" lvl="1" indent="-285750"/>
            <a:r>
              <a:rPr lang="en-US" sz="1400" b="0" dirty="0"/>
              <a:t>The short description</a:t>
            </a:r>
          </a:p>
          <a:p>
            <a:pPr marL="971550" lvl="1" indent="-285750"/>
            <a:r>
              <a:rPr lang="en-US" sz="1400" b="0" dirty="0"/>
              <a:t>The long description</a:t>
            </a:r>
          </a:p>
          <a:p>
            <a:pPr marL="971550" lvl="1" indent="-285750"/>
            <a:r>
              <a:rPr lang="en-US" sz="1400" b="0" dirty="0"/>
              <a:t>Projected benefits</a:t>
            </a:r>
          </a:p>
          <a:p>
            <a:pPr marL="971550" lvl="1" indent="-285750"/>
            <a:r>
              <a:rPr lang="en-US" sz="1400" b="0" dirty="0"/>
              <a:t>Risks</a:t>
            </a:r>
          </a:p>
        </p:txBody>
      </p:sp>
    </p:spTree>
    <p:extLst>
      <p:ext uri="{BB962C8B-B14F-4D97-AF65-F5344CB8AC3E}">
        <p14:creationId xmlns:p14="http://schemas.microsoft.com/office/powerpoint/2010/main" val="1540124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3CFBBA7-AE9F-A545-8D07-4203B86DCDF5}"/>
              </a:ext>
            </a:extLst>
          </p:cNvPr>
          <p:cNvSpPr txBox="1">
            <a:spLocks/>
          </p:cNvSpPr>
          <p:nvPr/>
        </p:nvSpPr>
        <p:spPr>
          <a:xfrm>
            <a:off x="272842" y="599590"/>
            <a:ext cx="11318662" cy="465161"/>
          </a:xfrm>
          <a:prstGeom prst="rect">
            <a:avLst/>
          </a:prstGeom>
          <a:noFill/>
        </p:spPr>
        <p:txBody>
          <a:bodyPr vert="horz" lIns="91428" tIns="45714" rIns="91428" bIns="45714" rtlCol="0" anchor="ctr">
            <a:norm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r>
              <a:rPr lang="en-US" sz="3600" b="1">
                <a:solidFill>
                  <a:srgbClr val="2576B7"/>
                </a:solidFill>
                <a:latin typeface="Montserrat SemiBold" panose="00000700000000000000" pitchFamily="2" charset="0"/>
              </a:rPr>
              <a:t>Initiative Name</a:t>
            </a:r>
          </a:p>
        </p:txBody>
      </p:sp>
      <p:sp>
        <p:nvSpPr>
          <p:cNvPr id="27" name="Title 1">
            <a:extLst>
              <a:ext uri="{FF2B5EF4-FFF2-40B4-BE49-F238E27FC236}">
                <a16:creationId xmlns:a16="http://schemas.microsoft.com/office/drawing/2014/main" id="{17008CA1-3425-1042-A728-61E7568199D3}"/>
              </a:ext>
            </a:extLst>
          </p:cNvPr>
          <p:cNvSpPr txBox="1">
            <a:spLocks/>
          </p:cNvSpPr>
          <p:nvPr/>
        </p:nvSpPr>
        <p:spPr>
          <a:xfrm>
            <a:off x="283116" y="1084515"/>
            <a:ext cx="9850765" cy="227512"/>
          </a:xfrm>
          <a:prstGeom prst="rect">
            <a:avLst/>
          </a:prstGeom>
        </p:spPr>
        <p:txBody>
          <a:bodyPr vert="horz" lIns="91428" tIns="45714" rIns="91428" bIns="45714" rtlCol="0" anchor="ctr">
            <a:noAutofit/>
          </a:bodyPr>
          <a:lstStyle>
            <a:lvl1pPr algn="l" defTabSz="914400" rtl="0" eaLnBrk="1" latinLnBrk="0" hangingPunct="1">
              <a:lnSpc>
                <a:spcPts val="2600"/>
              </a:lnSpc>
              <a:spcBef>
                <a:spcPct val="0"/>
              </a:spcBef>
              <a:buNone/>
              <a:defRPr sz="2400" kern="1200" baseline="0">
                <a:solidFill>
                  <a:schemeClr val="tx1"/>
                </a:solidFill>
                <a:latin typeface="+mj-lt"/>
                <a:ea typeface="+mj-ea"/>
                <a:cs typeface="+mj-cs"/>
              </a:defRPr>
            </a:lvl1pPr>
          </a:lstStyle>
          <a:p>
            <a:pPr>
              <a:lnSpc>
                <a:spcPts val="1800"/>
              </a:lnSpc>
            </a:pPr>
            <a:r>
              <a:rPr lang="en-US" sz="1400">
                <a:solidFill>
                  <a:srgbClr val="4A4A4A"/>
                </a:solidFill>
                <a:latin typeface="Montserrat SemiBold" pitchFamily="2" charset="77"/>
                <a:cs typeface="Arial" panose="020B0604020202020204" pitchFamily="34" charset="0"/>
              </a:rPr>
              <a:t>Short description indicating action and result</a:t>
            </a:r>
          </a:p>
        </p:txBody>
      </p:sp>
      <p:cxnSp>
        <p:nvCxnSpPr>
          <p:cNvPr id="8" name="Straight Connector 7">
            <a:extLst>
              <a:ext uri="{FF2B5EF4-FFF2-40B4-BE49-F238E27FC236}">
                <a16:creationId xmlns:a16="http://schemas.microsoft.com/office/drawing/2014/main" id="{92CFDCCF-B198-4C10-89D3-5E9BE3E41E28}"/>
              </a:ext>
            </a:extLst>
          </p:cNvPr>
          <p:cNvCxnSpPr>
            <a:cxnSpLocks/>
          </p:cNvCxnSpPr>
          <p:nvPr/>
        </p:nvCxnSpPr>
        <p:spPr>
          <a:xfrm flipH="1">
            <a:off x="5273055" y="4465550"/>
            <a:ext cx="6384" cy="93570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6550C79-DCEB-4944-B18C-ACA4FB5FF86C}"/>
              </a:ext>
            </a:extLst>
          </p:cNvPr>
          <p:cNvSpPr/>
          <p:nvPr/>
        </p:nvSpPr>
        <p:spPr>
          <a:xfrm>
            <a:off x="5932637" y="5463827"/>
            <a:ext cx="5902990" cy="79458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Info-Tech blueprints </a:t>
            </a:r>
            <a:endParaRPr lang="en-CA" sz="1100">
              <a:solidFill>
                <a:prstClr val="black"/>
              </a:solidFill>
              <a:latin typeface="Roboto Condensed Light"/>
            </a:endParaRPr>
          </a:p>
          <a:p>
            <a:pPr defTabSz="914309"/>
            <a:r>
              <a:rPr lang="en-US" sz="1100">
                <a:solidFill>
                  <a:prstClr val="black"/>
                </a:solidFill>
                <a:latin typeface="Roboto Condensed Light"/>
              </a:rPr>
              <a:t> </a:t>
            </a:r>
          </a:p>
        </p:txBody>
      </p:sp>
      <p:sp>
        <p:nvSpPr>
          <p:cNvPr id="43" name="Rectangle 42">
            <a:extLst>
              <a:ext uri="{FF2B5EF4-FFF2-40B4-BE49-F238E27FC236}">
                <a16:creationId xmlns:a16="http://schemas.microsoft.com/office/drawing/2014/main" id="{3ECE8499-8A23-4C47-ADED-8BD8625BF761}"/>
              </a:ext>
            </a:extLst>
          </p:cNvPr>
          <p:cNvSpPr/>
          <p:nvPr/>
        </p:nvSpPr>
        <p:spPr>
          <a:xfrm>
            <a:off x="5932637" y="5208891"/>
            <a:ext cx="5918349"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Accelerate Execution With Info-Tech’s Supporting Research</a:t>
            </a:r>
          </a:p>
        </p:txBody>
      </p:sp>
      <p:sp>
        <p:nvSpPr>
          <p:cNvPr id="44" name="Rectangle 43">
            <a:extLst>
              <a:ext uri="{FF2B5EF4-FFF2-40B4-BE49-F238E27FC236}">
                <a16:creationId xmlns:a16="http://schemas.microsoft.com/office/drawing/2014/main" id="{C5AA1552-DB2B-4064-8629-47DE6703C54C}"/>
              </a:ext>
            </a:extLst>
          </p:cNvPr>
          <p:cNvSpPr/>
          <p:nvPr/>
        </p:nvSpPr>
        <p:spPr>
          <a:xfrm>
            <a:off x="356370" y="5463829"/>
            <a:ext cx="5415557" cy="859200"/>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t"/>
          <a:lstStyle/>
          <a:p>
            <a:pPr marL="171433" indent="-171433" defTabSz="914309">
              <a:buFont typeface="Arial" panose="020B0604020202020204" pitchFamily="34" charset="0"/>
              <a:buChar char="•"/>
            </a:pPr>
            <a:r>
              <a:rPr lang="en-US" sz="1100">
                <a:solidFill>
                  <a:prstClr val="black"/>
                </a:solidFill>
                <a:latin typeface="Roboto Condensed Light"/>
              </a:rPr>
              <a:t>Identified risks</a:t>
            </a:r>
            <a:endParaRPr lang="en-CA" sz="1100">
              <a:solidFill>
                <a:prstClr val="black"/>
              </a:solidFill>
              <a:latin typeface="Roboto Condensed Light"/>
            </a:endParaRPr>
          </a:p>
        </p:txBody>
      </p:sp>
      <p:sp>
        <p:nvSpPr>
          <p:cNvPr id="45" name="Rectangle 44">
            <a:extLst>
              <a:ext uri="{FF2B5EF4-FFF2-40B4-BE49-F238E27FC236}">
                <a16:creationId xmlns:a16="http://schemas.microsoft.com/office/drawing/2014/main" id="{3F341B50-92D2-4E96-B51D-7DAFF26EB13B}"/>
              </a:ext>
            </a:extLst>
          </p:cNvPr>
          <p:cNvSpPr/>
          <p:nvPr/>
        </p:nvSpPr>
        <p:spPr>
          <a:xfrm>
            <a:off x="356373" y="5208891"/>
            <a:ext cx="5421941"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Risks</a:t>
            </a:r>
          </a:p>
        </p:txBody>
      </p:sp>
      <p:grpSp>
        <p:nvGrpSpPr>
          <p:cNvPr id="19" name="Group 18">
            <a:extLst>
              <a:ext uri="{FF2B5EF4-FFF2-40B4-BE49-F238E27FC236}">
                <a16:creationId xmlns:a16="http://schemas.microsoft.com/office/drawing/2014/main" id="{FA2FEA82-D8EE-4E47-82B1-2FBBC8C4A6AF}"/>
              </a:ext>
            </a:extLst>
          </p:cNvPr>
          <p:cNvGrpSpPr/>
          <p:nvPr/>
        </p:nvGrpSpPr>
        <p:grpSpPr>
          <a:xfrm>
            <a:off x="356370" y="1869543"/>
            <a:ext cx="11494616" cy="1346860"/>
            <a:chOff x="317604" y="1597927"/>
            <a:chExt cx="3703992" cy="1347035"/>
          </a:xfrm>
        </p:grpSpPr>
        <p:sp>
          <p:nvSpPr>
            <p:cNvPr id="53" name="Rectangle 52">
              <a:extLst>
                <a:ext uri="{FF2B5EF4-FFF2-40B4-BE49-F238E27FC236}">
                  <a16:creationId xmlns:a16="http://schemas.microsoft.com/office/drawing/2014/main" id="{A3F8E663-E350-4B92-A3BD-CA050016884F}"/>
                </a:ext>
              </a:extLst>
            </p:cNvPr>
            <p:cNvSpPr/>
            <p:nvPr/>
          </p:nvSpPr>
          <p:spPr>
            <a:xfrm>
              <a:off x="317605" y="1910378"/>
              <a:ext cx="3703991" cy="103458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33" lvl="1" indent="-171433" defTabSz="914309">
                <a:buFont typeface="Arial" panose="020B0604020202020204" pitchFamily="34" charset="0"/>
                <a:buChar char="•"/>
              </a:pPr>
              <a:r>
                <a:rPr lang="en-US" sz="1100">
                  <a:solidFill>
                    <a:prstClr val="black"/>
                  </a:solidFill>
                  <a:latin typeface="Roboto Condensed Light"/>
                </a:rPr>
                <a:t>Long description providing details and metrics</a:t>
              </a:r>
            </a:p>
          </p:txBody>
        </p:sp>
        <p:sp>
          <p:nvSpPr>
            <p:cNvPr id="54" name="Rectangle 53">
              <a:extLst>
                <a:ext uri="{FF2B5EF4-FFF2-40B4-BE49-F238E27FC236}">
                  <a16:creationId xmlns:a16="http://schemas.microsoft.com/office/drawing/2014/main" id="{BCAF5237-9066-4110-A911-5322EC42CB0D}"/>
                </a:ext>
              </a:extLst>
            </p:cNvPr>
            <p:cNvSpPr/>
            <p:nvPr/>
          </p:nvSpPr>
          <p:spPr>
            <a:xfrm>
              <a:off x="317604" y="1597927"/>
              <a:ext cx="3703991" cy="261610"/>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Initiative Description</a:t>
              </a:r>
            </a:p>
          </p:txBody>
        </p:sp>
      </p:grpSp>
      <p:sp>
        <p:nvSpPr>
          <p:cNvPr id="162" name="Text Placeholder 2">
            <a:extLst>
              <a:ext uri="{FF2B5EF4-FFF2-40B4-BE49-F238E27FC236}">
                <a16:creationId xmlns:a16="http://schemas.microsoft.com/office/drawing/2014/main" id="{66CD51A9-20C0-0742-9706-2A9CA33748DF}"/>
              </a:ext>
            </a:extLst>
          </p:cNvPr>
          <p:cNvSpPr txBox="1">
            <a:spLocks/>
          </p:cNvSpPr>
          <p:nvPr/>
        </p:nvSpPr>
        <p:spPr>
          <a:xfrm>
            <a:off x="452952" y="4624150"/>
            <a:ext cx="1905819"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dirty="0">
                <a:solidFill>
                  <a:srgbClr val="4A4A4A"/>
                </a:solidFill>
                <a:latin typeface="Montserrat SemiBold" panose="00000700000000000000" pitchFamily="2" charset="0"/>
              </a:rPr>
              <a:t>Key business benefit</a:t>
            </a:r>
          </a:p>
        </p:txBody>
      </p:sp>
      <p:sp>
        <p:nvSpPr>
          <p:cNvPr id="163" name="Text Placeholder 2">
            <a:extLst>
              <a:ext uri="{FF2B5EF4-FFF2-40B4-BE49-F238E27FC236}">
                <a16:creationId xmlns:a16="http://schemas.microsoft.com/office/drawing/2014/main" id="{B537F6EB-A8D8-FF43-A7BF-0F3941BC222A}"/>
              </a:ext>
            </a:extLst>
          </p:cNvPr>
          <p:cNvSpPr txBox="1">
            <a:spLocks/>
          </p:cNvSpPr>
          <p:nvPr/>
        </p:nvSpPr>
        <p:spPr>
          <a:xfrm>
            <a:off x="2572535" y="4624150"/>
            <a:ext cx="1742607"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dirty="0">
                <a:solidFill>
                  <a:srgbClr val="4A4A4A"/>
                </a:solidFill>
                <a:latin typeface="Montserrat SemiBold" panose="00000700000000000000" pitchFamily="2" charset="0"/>
              </a:rPr>
              <a:t>Other business benefit</a:t>
            </a:r>
          </a:p>
        </p:txBody>
      </p:sp>
      <p:sp>
        <p:nvSpPr>
          <p:cNvPr id="168" name="Rectangle 167">
            <a:extLst>
              <a:ext uri="{FF2B5EF4-FFF2-40B4-BE49-F238E27FC236}">
                <a16:creationId xmlns:a16="http://schemas.microsoft.com/office/drawing/2014/main" id="{FDA69EC5-7B52-5046-976A-1C5A11489635}"/>
              </a:ext>
            </a:extLst>
          </p:cNvPr>
          <p:cNvSpPr/>
          <p:nvPr/>
        </p:nvSpPr>
        <p:spPr>
          <a:xfrm>
            <a:off x="2624031" y="3417663"/>
            <a:ext cx="9226955"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Other Expected Business Benefits</a:t>
            </a:r>
          </a:p>
        </p:txBody>
      </p:sp>
      <p:sp>
        <p:nvSpPr>
          <p:cNvPr id="169" name="Rectangle 168">
            <a:extLst>
              <a:ext uri="{FF2B5EF4-FFF2-40B4-BE49-F238E27FC236}">
                <a16:creationId xmlns:a16="http://schemas.microsoft.com/office/drawing/2014/main" id="{2A777A80-C223-D94E-937A-284122520E32}"/>
              </a:ext>
            </a:extLst>
          </p:cNvPr>
          <p:cNvSpPr/>
          <p:nvPr/>
        </p:nvSpPr>
        <p:spPr>
          <a:xfrm>
            <a:off x="356370" y="3408429"/>
            <a:ext cx="2122537" cy="261576"/>
          </a:xfrm>
          <a:prstGeom prst="rect">
            <a:avLst/>
          </a:prstGeom>
          <a:solidFill>
            <a:srgbClr val="4A4A4A"/>
          </a:solidFill>
          <a:ln w="12700">
            <a:noFill/>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defTabSz="914309"/>
            <a:r>
              <a:rPr lang="en-CA" sz="1100">
                <a:solidFill>
                  <a:prstClr val="white"/>
                </a:solidFill>
                <a:latin typeface="Montserrat SemiBold" panose="00000700000000000000" pitchFamily="2" charset="0"/>
              </a:rPr>
              <a:t>Primary Business Benefits</a:t>
            </a:r>
          </a:p>
        </p:txBody>
      </p:sp>
      <p:sp>
        <p:nvSpPr>
          <p:cNvPr id="34" name="Freeform 236">
            <a:extLst>
              <a:ext uri="{FF2B5EF4-FFF2-40B4-BE49-F238E27FC236}">
                <a16:creationId xmlns:a16="http://schemas.microsoft.com/office/drawing/2014/main" id="{BA2A00F7-1349-1A46-90C4-E78E709A9FCA}"/>
              </a:ext>
            </a:extLst>
          </p:cNvPr>
          <p:cNvSpPr>
            <a:spLocks/>
          </p:cNvSpPr>
          <p:nvPr/>
        </p:nvSpPr>
        <p:spPr bwMode="auto">
          <a:xfrm>
            <a:off x="3098479" y="3900741"/>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35" name="Freeform 236">
            <a:extLst>
              <a:ext uri="{FF2B5EF4-FFF2-40B4-BE49-F238E27FC236}">
                <a16:creationId xmlns:a16="http://schemas.microsoft.com/office/drawing/2014/main" id="{5D43DD51-AB6A-F540-8A22-1204C28165B4}"/>
              </a:ext>
            </a:extLst>
          </p:cNvPr>
          <p:cNvSpPr>
            <a:spLocks/>
          </p:cNvSpPr>
          <p:nvPr/>
        </p:nvSpPr>
        <p:spPr bwMode="auto">
          <a:xfrm>
            <a:off x="1060502" y="3865634"/>
            <a:ext cx="690718" cy="464906"/>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rgbClr val="08762B"/>
              </a:gs>
              <a:gs pos="0">
                <a:srgbClr val="289C47"/>
              </a:gs>
            </a:gsLst>
            <a:lin ang="2700000" scaled="1"/>
          </a:gradFill>
          <a:ln>
            <a:noFill/>
          </a:ln>
        </p:spPr>
        <p:txBody>
          <a:bodyPr/>
          <a:lstStyle/>
          <a:p>
            <a:endParaRPr lang="en-US">
              <a:latin typeface="Roboto Light" panose="02000000000000000000" pitchFamily="2" charset="0"/>
            </a:endParaRPr>
          </a:p>
        </p:txBody>
      </p:sp>
      <p:sp>
        <p:nvSpPr>
          <p:cNvPr id="67" name="Speech Bubble: Rectangle 66">
            <a:extLst>
              <a:ext uri="{FF2B5EF4-FFF2-40B4-BE49-F238E27FC236}">
                <a16:creationId xmlns:a16="http://schemas.microsoft.com/office/drawing/2014/main" id="{F38AA9F7-5EE0-43A8-9A56-7CAFD1717AAE}"/>
              </a:ext>
            </a:extLst>
          </p:cNvPr>
          <p:cNvSpPr/>
          <p:nvPr/>
        </p:nvSpPr>
        <p:spPr>
          <a:xfrm>
            <a:off x="9150761" y="630361"/>
            <a:ext cx="1729308" cy="632212"/>
          </a:xfrm>
          <a:prstGeom prst="wedgeRectCallout">
            <a:avLst>
              <a:gd name="adj1" fmla="val -71185"/>
              <a:gd name="adj2" fmla="val 363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Provide a brief value statement for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8" name="Speech Bubble: Rectangle 67">
            <a:extLst>
              <a:ext uri="{FF2B5EF4-FFF2-40B4-BE49-F238E27FC236}">
                <a16:creationId xmlns:a16="http://schemas.microsoft.com/office/drawing/2014/main" id="{381202EA-C0E1-432A-B8D5-0EF825BA161C}"/>
              </a:ext>
            </a:extLst>
          </p:cNvPr>
          <p:cNvSpPr/>
          <p:nvPr/>
        </p:nvSpPr>
        <p:spPr>
          <a:xfrm>
            <a:off x="6659597" y="2650287"/>
            <a:ext cx="1953628" cy="632212"/>
          </a:xfrm>
          <a:prstGeom prst="wedgeRectCallout">
            <a:avLst>
              <a:gd name="adj1" fmla="val -21874"/>
              <a:gd name="adj2" fmla="val -623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Description must include what IT will undertake to complete the initiative. </a:t>
            </a:r>
            <a:endParaRPr lang="en-CA" sz="1200">
              <a:solidFill>
                <a:schemeClr val="bg1"/>
              </a:solidFill>
              <a:latin typeface="Roboto Light" panose="02000000000000000000" pitchFamily="2" charset="0"/>
              <a:ea typeface="Roboto Light" panose="02000000000000000000" pitchFamily="2" charset="0"/>
            </a:endParaRPr>
          </a:p>
        </p:txBody>
      </p:sp>
      <p:sp>
        <p:nvSpPr>
          <p:cNvPr id="69" name="Speech Bubble: Rectangle 68">
            <a:extLst>
              <a:ext uri="{FF2B5EF4-FFF2-40B4-BE49-F238E27FC236}">
                <a16:creationId xmlns:a16="http://schemas.microsoft.com/office/drawing/2014/main" id="{B15EE908-386E-4A91-AE69-007B95ECBB8B}"/>
              </a:ext>
            </a:extLst>
          </p:cNvPr>
          <p:cNvSpPr/>
          <p:nvPr/>
        </p:nvSpPr>
        <p:spPr>
          <a:xfrm>
            <a:off x="7234043" y="4098086"/>
            <a:ext cx="1953628" cy="956894"/>
          </a:xfrm>
          <a:prstGeom prst="wedgeRectCallout">
            <a:avLst>
              <a:gd name="adj1" fmla="val -48423"/>
              <a:gd name="adj2" fmla="val -86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Roboto Light" panose="02000000000000000000" pitchFamily="2" charset="0"/>
                <a:ea typeface="Roboto Light" panose="02000000000000000000" pitchFamily="2" charset="0"/>
              </a:rPr>
              <a:t>Align initiative benefits back to business benefits or benefits for the stakeholder groups that they impact. </a:t>
            </a:r>
          </a:p>
        </p:txBody>
      </p:sp>
      <p:sp>
        <p:nvSpPr>
          <p:cNvPr id="72" name="Freeform 236">
            <a:extLst>
              <a:ext uri="{FF2B5EF4-FFF2-40B4-BE49-F238E27FC236}">
                <a16:creationId xmlns:a16="http://schemas.microsoft.com/office/drawing/2014/main" id="{BB4EB86D-A1DA-40A4-B41D-1EEC26AE91FC}"/>
              </a:ext>
            </a:extLst>
          </p:cNvPr>
          <p:cNvSpPr>
            <a:spLocks/>
          </p:cNvSpPr>
          <p:nvPr/>
        </p:nvSpPr>
        <p:spPr bwMode="auto">
          <a:xfrm rot="10800000">
            <a:off x="4831200" y="3919766"/>
            <a:ext cx="690808" cy="464967"/>
          </a:xfrm>
          <a:custGeom>
            <a:avLst/>
            <a:gdLst>
              <a:gd name="T0" fmla="*/ 28575 w 156"/>
              <a:gd name="T1" fmla="*/ 166687 h 105"/>
              <a:gd name="T2" fmla="*/ 123825 w 156"/>
              <a:gd name="T3" fmla="*/ 55562 h 105"/>
              <a:gd name="T4" fmla="*/ 219075 w 156"/>
              <a:gd name="T5" fmla="*/ 166687 h 105"/>
              <a:gd name="T6" fmla="*/ 247650 w 156"/>
              <a:gd name="T7" fmla="*/ 144462 h 105"/>
              <a:gd name="T8" fmla="*/ 123825 w 156"/>
              <a:gd name="T9" fmla="*/ 0 h 105"/>
              <a:gd name="T10" fmla="*/ 0 w 156"/>
              <a:gd name="T11" fmla="*/ 144462 h 105"/>
              <a:gd name="T12" fmla="*/ 28575 w 156"/>
              <a:gd name="T13" fmla="*/ 166687 h 105"/>
              <a:gd name="T14" fmla="*/ 28575 w 156"/>
              <a:gd name="T15" fmla="*/ 166687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6" h="105">
                <a:moveTo>
                  <a:pt x="18" y="105"/>
                </a:moveTo>
                <a:lnTo>
                  <a:pt x="78" y="35"/>
                </a:lnTo>
                <a:lnTo>
                  <a:pt x="138" y="105"/>
                </a:lnTo>
                <a:lnTo>
                  <a:pt x="156" y="91"/>
                </a:lnTo>
                <a:lnTo>
                  <a:pt x="78" y="0"/>
                </a:lnTo>
                <a:lnTo>
                  <a:pt x="0" y="91"/>
                </a:lnTo>
                <a:lnTo>
                  <a:pt x="18" y="105"/>
                </a:lnTo>
                <a:close/>
              </a:path>
            </a:pathLst>
          </a:custGeom>
          <a:gradFill>
            <a:gsLst>
              <a:gs pos="100000">
                <a:schemeClr val="accent1">
                  <a:lumMod val="75000"/>
                </a:schemeClr>
              </a:gs>
              <a:gs pos="0">
                <a:schemeClr val="accent1"/>
              </a:gs>
            </a:gsLst>
            <a:lin ang="2700000" scaled="1"/>
          </a:gradFill>
          <a:ln>
            <a:noFill/>
          </a:ln>
        </p:spPr>
        <p:txBody>
          <a:bodyPr/>
          <a:lstStyle/>
          <a:p>
            <a:endParaRPr lang="en-US">
              <a:latin typeface="Roboto Light" panose="02000000000000000000" pitchFamily="2" charset="0"/>
            </a:endParaRPr>
          </a:p>
        </p:txBody>
      </p:sp>
      <p:sp>
        <p:nvSpPr>
          <p:cNvPr id="73" name="Text Placeholder 2">
            <a:extLst>
              <a:ext uri="{FF2B5EF4-FFF2-40B4-BE49-F238E27FC236}">
                <a16:creationId xmlns:a16="http://schemas.microsoft.com/office/drawing/2014/main" id="{0EC09963-05D0-4974-BF8E-DF2540BC2DB6}"/>
              </a:ext>
            </a:extLst>
          </p:cNvPr>
          <p:cNvSpPr txBox="1">
            <a:spLocks/>
          </p:cNvSpPr>
          <p:nvPr/>
        </p:nvSpPr>
        <p:spPr>
          <a:xfrm>
            <a:off x="4426378" y="4624150"/>
            <a:ext cx="1742607" cy="430831"/>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defTabSz="914309"/>
            <a:r>
              <a:rPr lang="en-US" sz="1000" b="1" dirty="0">
                <a:solidFill>
                  <a:srgbClr val="4A4A4A"/>
                </a:solidFill>
                <a:latin typeface="Montserrat SemiBold" panose="00000700000000000000" pitchFamily="2" charset="0"/>
              </a:rPr>
              <a:t>Other business benefit that is a reduction </a:t>
            </a:r>
          </a:p>
          <a:p>
            <a:pPr defTabSz="914309"/>
            <a:endParaRPr lang="en-US" sz="1000" b="1" dirty="0">
              <a:solidFill>
                <a:srgbClr val="4A4A4A"/>
              </a:solidFill>
              <a:latin typeface="Montserrat SemiBold" panose="00000700000000000000" pitchFamily="2" charset="0"/>
            </a:endParaRPr>
          </a:p>
        </p:txBody>
      </p:sp>
    </p:spTree>
    <p:extLst>
      <p:ext uri="{BB962C8B-B14F-4D97-AF65-F5344CB8AC3E}">
        <p14:creationId xmlns:p14="http://schemas.microsoft.com/office/powerpoint/2010/main" val="2934240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2DA8-1621-480C-90B8-8E9687E4CB2F}"/>
              </a:ext>
            </a:extLst>
          </p:cNvPr>
          <p:cNvSpPr>
            <a:spLocks noGrp="1"/>
          </p:cNvSpPr>
          <p:nvPr>
            <p:ph type="ctrTitle"/>
          </p:nvPr>
        </p:nvSpPr>
        <p:spPr>
          <a:xfrm>
            <a:off x="815340" y="642599"/>
            <a:ext cx="4648200" cy="642277"/>
          </a:xfrm>
        </p:spPr>
        <p:txBody>
          <a:bodyPr/>
          <a:lstStyle/>
          <a:p>
            <a:r>
              <a:rPr lang="en-US"/>
              <a:t>Bibliography</a:t>
            </a:r>
            <a:endParaRPr lang="en-CA"/>
          </a:p>
        </p:txBody>
      </p:sp>
      <p:sp>
        <p:nvSpPr>
          <p:cNvPr id="7" name="Text Placeholder 6">
            <a:extLst>
              <a:ext uri="{FF2B5EF4-FFF2-40B4-BE49-F238E27FC236}">
                <a16:creationId xmlns:a16="http://schemas.microsoft.com/office/drawing/2014/main" id="{E554758A-E1B5-400D-BA1F-53274FE183DE}"/>
              </a:ext>
            </a:extLst>
          </p:cNvPr>
          <p:cNvSpPr>
            <a:spLocks noGrp="1"/>
          </p:cNvSpPr>
          <p:nvPr>
            <p:ph type="body" sz="quarter" idx="11"/>
          </p:nvPr>
        </p:nvSpPr>
        <p:spPr>
          <a:xfrm>
            <a:off x="838200" y="1778884"/>
            <a:ext cx="9185910" cy="4031672"/>
          </a:xfrm>
        </p:spPr>
        <p:txBody>
          <a:bodyPr/>
          <a:lstStyle/>
          <a:p>
            <a:r>
              <a:rPr lang="en-US" sz="1200" dirty="0" err="1">
                <a:ea typeface="Roboto Condensed Light" panose="02000000000000000000" pitchFamily="2" charset="0"/>
              </a:rPr>
              <a:t>Gheorghiu</a:t>
            </a:r>
            <a:r>
              <a:rPr lang="en-US" sz="1200" dirty="0">
                <a:ea typeface="Roboto Condensed Light" panose="02000000000000000000" pitchFamily="2" charset="0"/>
              </a:rPr>
              <a:t>, Gabriel. "The ERP Buyer’s Profile for Growing Companies." </a:t>
            </a:r>
            <a:r>
              <a:rPr lang="en-US" sz="1200" i="1" dirty="0" err="1">
                <a:ea typeface="Roboto Condensed Light" panose="02000000000000000000" pitchFamily="2" charset="0"/>
              </a:rPr>
              <a:t>SelectHub</a:t>
            </a:r>
            <a:r>
              <a:rPr lang="en-US" sz="1200" dirty="0">
                <a:ea typeface="Roboto Condensed Light" panose="02000000000000000000" pitchFamily="2" charset="0"/>
              </a:rPr>
              <a:t>, 2018. Accessed 21 Feb. 2021.</a:t>
            </a:r>
          </a:p>
          <a:p>
            <a:r>
              <a:rPr lang="en-US" sz="1200" dirty="0">
                <a:ea typeface="Roboto Condensed Light" panose="02000000000000000000" pitchFamily="2" charset="0"/>
              </a:rPr>
              <a:t>Horton, Richard, et al. “The robots are ready. Are you ready to reap the benefits?” </a:t>
            </a:r>
            <a:r>
              <a:rPr lang="en-US" sz="1200" i="1" dirty="0">
                <a:ea typeface="Roboto Condensed Light" panose="02000000000000000000" pitchFamily="2" charset="0"/>
              </a:rPr>
              <a:t>Deloitte</a:t>
            </a:r>
            <a:r>
              <a:rPr lang="en-US" sz="1200" dirty="0">
                <a:ea typeface="Roboto Condensed Light" panose="02000000000000000000" pitchFamily="2" charset="0"/>
              </a:rPr>
              <a:t>, 2018.</a:t>
            </a:r>
          </a:p>
          <a:p>
            <a:r>
              <a:rPr lang="en-CA" sz="1200" dirty="0">
                <a:ea typeface="Roboto Condensed Light" panose="02000000000000000000" pitchFamily="2" charset="0"/>
              </a:rPr>
              <a:t>Jayanthi, </a:t>
            </a:r>
            <a:r>
              <a:rPr lang="en-CA" sz="1200" dirty="0" err="1">
                <a:ea typeface="Roboto Condensed Light" panose="02000000000000000000" pitchFamily="2" charset="0"/>
              </a:rPr>
              <a:t>Aruna</a:t>
            </a:r>
            <a:r>
              <a:rPr lang="en-CA" sz="1200" dirty="0">
                <a:ea typeface="Roboto Condensed Light" panose="02000000000000000000" pitchFamily="2" charset="0"/>
              </a:rPr>
              <a:t>. "Application Landscape Report." </a:t>
            </a:r>
            <a:r>
              <a:rPr lang="en-CA" sz="1200" i="1" dirty="0">
                <a:ea typeface="Roboto Condensed Light" panose="02000000000000000000" pitchFamily="2" charset="0"/>
              </a:rPr>
              <a:t>Capgemini</a:t>
            </a:r>
            <a:r>
              <a:rPr lang="en-CA" sz="1200" dirty="0">
                <a:ea typeface="Roboto Condensed Light" panose="02000000000000000000" pitchFamily="2" charset="0"/>
              </a:rPr>
              <a:t>, 2014. Accessed 20 Nov. 2017. </a:t>
            </a:r>
          </a:p>
          <a:p>
            <a:r>
              <a:rPr lang="en-US" sz="1200" dirty="0" err="1">
                <a:ea typeface="Roboto Condensed Light" panose="02000000000000000000" pitchFamily="2" charset="0"/>
              </a:rPr>
              <a:t>Klie</a:t>
            </a:r>
            <a:r>
              <a:rPr lang="en-US" sz="1200" dirty="0">
                <a:ea typeface="Roboto Condensed Light" panose="02000000000000000000" pitchFamily="2" charset="0"/>
              </a:rPr>
              <a:t>, L. “CRM Still Faces Challenges, Most Speakers Agree: CRM systems have been around for decades, but interoperability and data siloes still have to be overcome.” </a:t>
            </a:r>
            <a:r>
              <a:rPr lang="en-US" sz="1200" i="1" dirty="0">
                <a:ea typeface="Roboto Condensed Light" panose="02000000000000000000" pitchFamily="2" charset="0"/>
              </a:rPr>
              <a:t>CRM Magazine</a:t>
            </a:r>
            <a:r>
              <a:rPr lang="en-US" sz="1200" dirty="0">
                <a:ea typeface="Roboto Condensed Light" panose="02000000000000000000" pitchFamily="2" charset="0"/>
              </a:rPr>
              <a:t>, vol. 23, no. 5, 2019, pp. 13-14.</a:t>
            </a:r>
          </a:p>
          <a:p>
            <a:r>
              <a:rPr lang="en-US" sz="1200" dirty="0">
                <a:ea typeface="Roboto Condensed Light" panose="02000000000000000000" pitchFamily="2" charset="0"/>
              </a:rPr>
              <a:t>Malloy, Michelle. “The Magical Trifecta: Process Improvement, Project Management and Change Management.” </a:t>
            </a:r>
            <a:r>
              <a:rPr lang="en-US" sz="1200" i="1" dirty="0" err="1">
                <a:ea typeface="Roboto Condensed Light" panose="02000000000000000000" pitchFamily="2" charset="0"/>
              </a:rPr>
              <a:t>GovLoop</a:t>
            </a:r>
            <a:r>
              <a:rPr lang="en-US" sz="1200" dirty="0">
                <a:ea typeface="Roboto Condensed Light" panose="02000000000000000000" pitchFamily="2" charset="0"/>
              </a:rPr>
              <a:t>, 5 Aug. 2019. Web.</a:t>
            </a:r>
          </a:p>
          <a:p>
            <a:r>
              <a:rPr lang="en-US" sz="1200" dirty="0">
                <a:ea typeface="Roboto Condensed Light" panose="02000000000000000000" pitchFamily="2" charset="0"/>
              </a:rPr>
              <a:t>Panorama Consulting Group. "The 2022 ERP Report." Accessed 23 Feb. 2022.</a:t>
            </a:r>
          </a:p>
          <a:p>
            <a:r>
              <a:rPr lang="en-US" sz="1200" dirty="0">
                <a:ea typeface="Roboto Condensed Light" panose="02000000000000000000" pitchFamily="2" charset="0"/>
              </a:rPr>
              <a:t>Saxena, Deepak, and Joe </a:t>
            </a:r>
            <a:r>
              <a:rPr lang="en-US" sz="1200" dirty="0" err="1">
                <a:ea typeface="Roboto Condensed Light" panose="02000000000000000000" pitchFamily="2" charset="0"/>
              </a:rPr>
              <a:t>Mcdonagh</a:t>
            </a:r>
            <a:r>
              <a:rPr lang="en-US" sz="1200" dirty="0">
                <a:ea typeface="Roboto Condensed Light" panose="02000000000000000000" pitchFamily="2" charset="0"/>
              </a:rPr>
              <a:t>. "Evaluating ERP Implementations: The Case for a Lifecycle-based Interpretive Approach." </a:t>
            </a:r>
            <a:r>
              <a:rPr lang="en-US" sz="1200" i="1" dirty="0">
                <a:ea typeface="Roboto Condensed Light" panose="02000000000000000000" pitchFamily="2" charset="0"/>
              </a:rPr>
              <a:t>The Electronic Journal of Information Systems Evaluation</a:t>
            </a:r>
            <a:r>
              <a:rPr lang="en-US" sz="1200" dirty="0">
                <a:ea typeface="Roboto Condensed Light" panose="02000000000000000000" pitchFamily="2" charset="0"/>
              </a:rPr>
              <a:t>, vol. 22, no. 1, 2019, pp. 29-37. Accessed 21 Feb. 2021.</a:t>
            </a:r>
          </a:p>
          <a:p>
            <a:endParaRPr lang="en-US" sz="1200" dirty="0">
              <a:latin typeface="Roboto Condensed Light" panose="02000000000000000000" pitchFamily="2" charset="0"/>
              <a:ea typeface="Roboto Condensed Light" panose="02000000000000000000" pitchFamily="2" charset="0"/>
            </a:endParaRPr>
          </a:p>
          <a:p>
            <a:endParaRPr lang="en-CA" sz="1200"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99339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AAAC8D-67BF-441F-BE04-142C121541E7}"/>
              </a:ext>
            </a:extLst>
          </p:cNvPr>
          <p:cNvSpPr>
            <a:spLocks noGrp="1"/>
          </p:cNvSpPr>
          <p:nvPr>
            <p:ph type="ctrTitle"/>
          </p:nvPr>
        </p:nvSpPr>
        <p:spPr>
          <a:xfrm>
            <a:off x="838200" y="642599"/>
            <a:ext cx="9857508" cy="642277"/>
          </a:xfrm>
        </p:spPr>
        <p:txBody>
          <a:bodyPr>
            <a:normAutofit/>
          </a:bodyPr>
          <a:lstStyle/>
          <a:p>
            <a:r>
              <a:rPr lang="en-US"/>
              <a:t>Where are Applications leaders focusing?</a:t>
            </a:r>
            <a:endParaRPr lang="en-CA"/>
          </a:p>
        </p:txBody>
      </p:sp>
      <p:sp>
        <p:nvSpPr>
          <p:cNvPr id="8" name="Text Placeholder 7">
            <a:extLst>
              <a:ext uri="{FF2B5EF4-FFF2-40B4-BE49-F238E27FC236}">
                <a16:creationId xmlns:a16="http://schemas.microsoft.com/office/drawing/2014/main" id="{1A3AA895-D8A8-41BD-A38A-42355131D5E7}"/>
              </a:ext>
            </a:extLst>
          </p:cNvPr>
          <p:cNvSpPr>
            <a:spLocks noGrp="1"/>
          </p:cNvSpPr>
          <p:nvPr>
            <p:ph type="body" sz="quarter" idx="10"/>
          </p:nvPr>
        </p:nvSpPr>
        <p:spPr>
          <a:xfrm>
            <a:off x="864778" y="1480765"/>
            <a:ext cx="4648199" cy="221918"/>
          </a:xfrm>
        </p:spPr>
        <p:txBody>
          <a:bodyPr/>
          <a:lstStyle/>
          <a:p>
            <a:r>
              <a:rPr lang="en-US" dirty="0"/>
              <a:t>Big growth numbers</a:t>
            </a:r>
          </a:p>
          <a:p>
            <a:pPr>
              <a:lnSpc>
                <a:spcPts val="1200"/>
              </a:lnSpc>
              <a:spcBef>
                <a:spcPts val="0"/>
              </a:spcBef>
            </a:pPr>
            <a:r>
              <a:rPr lang="en-US" sz="1000" dirty="0"/>
              <a:t>Year-over-Year call topic requests</a:t>
            </a:r>
            <a:endParaRPr lang="en-CA" sz="1000" dirty="0"/>
          </a:p>
        </p:txBody>
      </p:sp>
      <p:sp>
        <p:nvSpPr>
          <p:cNvPr id="9" name="Text Placeholder 8">
            <a:extLst>
              <a:ext uri="{FF2B5EF4-FFF2-40B4-BE49-F238E27FC236}">
                <a16:creationId xmlns:a16="http://schemas.microsoft.com/office/drawing/2014/main" id="{DBC765F9-975D-482E-A1E3-EFD390A93A35}"/>
              </a:ext>
            </a:extLst>
          </p:cNvPr>
          <p:cNvSpPr>
            <a:spLocks noGrp="1"/>
          </p:cNvSpPr>
          <p:nvPr>
            <p:ph type="body" sz="quarter" idx="11"/>
          </p:nvPr>
        </p:nvSpPr>
        <p:spPr>
          <a:xfrm>
            <a:off x="838615" y="4427579"/>
            <a:ext cx="4648200" cy="1276535"/>
          </a:xfrm>
        </p:spPr>
        <p:txBody>
          <a:bodyPr/>
          <a:lstStyle/>
          <a:p>
            <a:r>
              <a:rPr lang="en-US" sz="1100" dirty="0"/>
              <a:t>We are seeing Applications leaders’ priorities change year over year, driven by a shift in their approach to problem solving. Leaders are moving from a process-centric approach to a collaborative approach that breaks down boundaries and brings teams together.</a:t>
            </a:r>
          </a:p>
          <a:p>
            <a:endParaRPr lang="en-US" sz="1100" dirty="0"/>
          </a:p>
        </p:txBody>
      </p:sp>
      <p:sp>
        <p:nvSpPr>
          <p:cNvPr id="11" name="Text Placeholder 10">
            <a:extLst>
              <a:ext uri="{FF2B5EF4-FFF2-40B4-BE49-F238E27FC236}">
                <a16:creationId xmlns:a16="http://schemas.microsoft.com/office/drawing/2014/main" id="{C3DBD43E-58AA-45B5-B4D5-FBE3D47E97BA}"/>
              </a:ext>
            </a:extLst>
          </p:cNvPr>
          <p:cNvSpPr>
            <a:spLocks noGrp="1"/>
          </p:cNvSpPr>
          <p:nvPr>
            <p:ph type="body" sz="quarter" idx="12"/>
          </p:nvPr>
        </p:nvSpPr>
        <p:spPr>
          <a:xfrm>
            <a:off x="6094306" y="1484321"/>
            <a:ext cx="4648199" cy="221918"/>
          </a:xfrm>
        </p:spPr>
        <p:txBody>
          <a:bodyPr/>
          <a:lstStyle/>
          <a:p>
            <a:r>
              <a:rPr lang="en-US" dirty="0"/>
              <a:t>Other changes</a:t>
            </a:r>
          </a:p>
          <a:p>
            <a:pPr>
              <a:lnSpc>
                <a:spcPts val="1200"/>
              </a:lnSpc>
              <a:spcBef>
                <a:spcPts val="0"/>
              </a:spcBef>
            </a:pPr>
            <a:r>
              <a:rPr lang="en-US" sz="1000" dirty="0"/>
              <a:t>Year-over-Year call topic requests</a:t>
            </a:r>
            <a:endParaRPr lang="en-CA" sz="1000" dirty="0"/>
          </a:p>
        </p:txBody>
      </p:sp>
      <p:sp>
        <p:nvSpPr>
          <p:cNvPr id="12" name="Text Placeholder 11">
            <a:extLst>
              <a:ext uri="{FF2B5EF4-FFF2-40B4-BE49-F238E27FC236}">
                <a16:creationId xmlns:a16="http://schemas.microsoft.com/office/drawing/2014/main" id="{E4676006-7360-40D6-B48A-EA3EEA755155}"/>
              </a:ext>
            </a:extLst>
          </p:cNvPr>
          <p:cNvSpPr>
            <a:spLocks noGrp="1"/>
          </p:cNvSpPr>
          <p:nvPr>
            <p:ph type="body" sz="quarter" idx="13"/>
          </p:nvPr>
        </p:nvSpPr>
        <p:spPr>
          <a:xfrm>
            <a:off x="6126560" y="4446339"/>
            <a:ext cx="4648200" cy="1133998"/>
          </a:xfrm>
        </p:spPr>
        <p:txBody>
          <a:bodyPr/>
          <a:lstStyle/>
          <a:p>
            <a:r>
              <a:rPr lang="en-US" sz="1100"/>
              <a:t>Software development lifecycle topics are tactical point solutions. Organizations have been “shifting left” to tackle the strategic issues such as product vision and Agile mindset to optimize the whole organization.</a:t>
            </a:r>
            <a:endParaRPr lang="en-CA" sz="1100"/>
          </a:p>
        </p:txBody>
      </p:sp>
      <p:grpSp>
        <p:nvGrpSpPr>
          <p:cNvPr id="40" name="Group 39">
            <a:extLst>
              <a:ext uri="{FF2B5EF4-FFF2-40B4-BE49-F238E27FC236}">
                <a16:creationId xmlns:a16="http://schemas.microsoft.com/office/drawing/2014/main" id="{F1D19A41-FBB2-4857-8E27-02EF7D4982AA}"/>
              </a:ext>
            </a:extLst>
          </p:cNvPr>
          <p:cNvGrpSpPr/>
          <p:nvPr/>
        </p:nvGrpSpPr>
        <p:grpSpPr>
          <a:xfrm>
            <a:off x="838616" y="1930967"/>
            <a:ext cx="4648199" cy="2350652"/>
            <a:chOff x="1494412" y="1236320"/>
            <a:chExt cx="6340810" cy="985212"/>
          </a:xfrm>
        </p:grpSpPr>
        <p:sp>
          <p:nvSpPr>
            <p:cNvPr id="41" name="Rounded Rectangle 26">
              <a:extLst>
                <a:ext uri="{FF2B5EF4-FFF2-40B4-BE49-F238E27FC236}">
                  <a16:creationId xmlns:a16="http://schemas.microsoft.com/office/drawing/2014/main" id="{F08D86CE-5B4E-4CCF-A73F-877DAF53977E}"/>
                </a:ext>
              </a:extLst>
            </p:cNvPr>
            <p:cNvSpPr/>
            <p:nvPr/>
          </p:nvSpPr>
          <p:spPr>
            <a:xfrm rot="10800000">
              <a:off x="1494412" y="1236320"/>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42" name="Rounded Rectangle 27">
              <a:extLst>
                <a:ext uri="{FF2B5EF4-FFF2-40B4-BE49-F238E27FC236}">
                  <a16:creationId xmlns:a16="http://schemas.microsoft.com/office/drawing/2014/main" id="{D38AE415-BC8A-42ED-A07B-0BB165481FFC}"/>
                </a:ext>
              </a:extLst>
            </p:cNvPr>
            <p:cNvSpPr/>
            <p:nvPr/>
          </p:nvSpPr>
          <p:spPr>
            <a:xfrm>
              <a:off x="1494416" y="1236323"/>
              <a:ext cx="6340806" cy="985209"/>
            </a:xfrm>
            <a:prstGeom prst="roundRect">
              <a:avLst>
                <a:gd name="adj" fmla="val 8621"/>
              </a:avLst>
            </a:prstGeom>
            <a:solidFill>
              <a:schemeClr val="bg1"/>
            </a:solidFill>
            <a:ln>
              <a:noFill/>
            </a:ln>
            <a:effectLst>
              <a:outerShdw blurRad="216892" dist="60721" dir="102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grpSp>
      <p:graphicFrame>
        <p:nvGraphicFramePr>
          <p:cNvPr id="43" name="Chart 42">
            <a:extLst>
              <a:ext uri="{FF2B5EF4-FFF2-40B4-BE49-F238E27FC236}">
                <a16:creationId xmlns:a16="http://schemas.microsoft.com/office/drawing/2014/main" id="{8B541910-53B5-4516-B6E6-6F364D856DD5}"/>
              </a:ext>
            </a:extLst>
          </p:cNvPr>
          <p:cNvGraphicFramePr/>
          <p:nvPr>
            <p:extLst>
              <p:ext uri="{D42A27DB-BD31-4B8C-83A1-F6EECF244321}">
                <p14:modId xmlns:p14="http://schemas.microsoft.com/office/powerpoint/2010/main" val="1874533973"/>
              </p:ext>
            </p:extLst>
          </p:nvPr>
        </p:nvGraphicFramePr>
        <p:xfrm>
          <a:off x="1125992" y="1958710"/>
          <a:ext cx="4403964" cy="2163899"/>
        </p:xfrm>
        <a:graphic>
          <a:graphicData uri="http://schemas.openxmlformats.org/drawingml/2006/chart">
            <c:chart xmlns:c="http://schemas.openxmlformats.org/drawingml/2006/chart" xmlns:r="http://schemas.openxmlformats.org/officeDocument/2006/relationships" r:id="rId3"/>
          </a:graphicData>
        </a:graphic>
      </p:graphicFrame>
      <p:sp>
        <p:nvSpPr>
          <p:cNvPr id="45" name="Text Placeholder 10">
            <a:extLst>
              <a:ext uri="{FF2B5EF4-FFF2-40B4-BE49-F238E27FC236}">
                <a16:creationId xmlns:a16="http://schemas.microsoft.com/office/drawing/2014/main" id="{09583425-FC68-4EEA-AC31-0A41559CB002}"/>
              </a:ext>
            </a:extLst>
          </p:cNvPr>
          <p:cNvSpPr txBox="1">
            <a:spLocks/>
          </p:cNvSpPr>
          <p:nvPr/>
        </p:nvSpPr>
        <p:spPr>
          <a:xfrm>
            <a:off x="1049508" y="4073787"/>
            <a:ext cx="2139370" cy="372552"/>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Info-Tech case data, 2022</a:t>
            </a:r>
            <a:r>
              <a:rPr lang="en-US" sz="1000" b="0" kern="600" dirty="0">
                <a:solidFill>
                  <a:prstClr val="black">
                    <a:lumMod val="50000"/>
                    <a:lumOff val="50000"/>
                  </a:prstClr>
                </a:solidFill>
                <a:latin typeface="Roboto" panose="02000000000000000000" pitchFamily="2" charset="0"/>
                <a:ea typeface="Roboto" panose="02000000000000000000" pitchFamily="2" charset="0"/>
              </a:rPr>
              <a:t>;</a:t>
            </a:r>
            <a:r>
              <a:rPr kumimoji="0" lang="en-US" sz="1000" b="0" i="0"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a:t>
            </a:r>
            <a:r>
              <a:rPr kumimoji="0" lang="en-US" sz="1000" b="0" i="1"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N</a:t>
            </a:r>
            <a:r>
              <a:rPr kumimoji="0" lang="en-US" sz="1000" b="0"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=3,293</a:t>
            </a:r>
          </a:p>
        </p:txBody>
      </p:sp>
      <p:grpSp>
        <p:nvGrpSpPr>
          <p:cNvPr id="46" name="Group 45">
            <a:extLst>
              <a:ext uri="{FF2B5EF4-FFF2-40B4-BE49-F238E27FC236}">
                <a16:creationId xmlns:a16="http://schemas.microsoft.com/office/drawing/2014/main" id="{0F2BFA5C-76EB-4C0D-9A16-3D37765B0129}"/>
              </a:ext>
            </a:extLst>
          </p:cNvPr>
          <p:cNvGrpSpPr/>
          <p:nvPr/>
        </p:nvGrpSpPr>
        <p:grpSpPr>
          <a:xfrm>
            <a:off x="6094306" y="1930967"/>
            <a:ext cx="4648199" cy="2350652"/>
            <a:chOff x="1494412" y="1236320"/>
            <a:chExt cx="6340810" cy="985212"/>
          </a:xfrm>
        </p:grpSpPr>
        <p:sp>
          <p:nvSpPr>
            <p:cNvPr id="47" name="Rounded Rectangle 26">
              <a:extLst>
                <a:ext uri="{FF2B5EF4-FFF2-40B4-BE49-F238E27FC236}">
                  <a16:creationId xmlns:a16="http://schemas.microsoft.com/office/drawing/2014/main" id="{A6C3DC93-6176-444A-AE0B-572FD0CDE9A0}"/>
                </a:ext>
              </a:extLst>
            </p:cNvPr>
            <p:cNvSpPr/>
            <p:nvPr/>
          </p:nvSpPr>
          <p:spPr>
            <a:xfrm rot="10800000">
              <a:off x="1494412" y="1236320"/>
              <a:ext cx="6340809" cy="985211"/>
            </a:xfrm>
            <a:prstGeom prst="roundRect">
              <a:avLst>
                <a:gd name="adj" fmla="val 8621"/>
              </a:avLst>
            </a:prstGeom>
            <a:solidFill>
              <a:srgbClr val="FFFFFF"/>
            </a:solidFill>
            <a:ln>
              <a:noFill/>
            </a:ln>
            <a:effectLst>
              <a:outerShdw blurRad="127000" dist="56356" dir="14100000" algn="tl" rotWithShape="0">
                <a:schemeClr val="bg1">
                  <a:alpha val="75316"/>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59" name="Rounded Rectangle 27">
              <a:extLst>
                <a:ext uri="{FF2B5EF4-FFF2-40B4-BE49-F238E27FC236}">
                  <a16:creationId xmlns:a16="http://schemas.microsoft.com/office/drawing/2014/main" id="{00B41925-0685-4F72-8173-C63E58FB964D}"/>
                </a:ext>
              </a:extLst>
            </p:cNvPr>
            <p:cNvSpPr/>
            <p:nvPr/>
          </p:nvSpPr>
          <p:spPr>
            <a:xfrm>
              <a:off x="1494416" y="1236323"/>
              <a:ext cx="6340806" cy="985209"/>
            </a:xfrm>
            <a:prstGeom prst="roundRect">
              <a:avLst>
                <a:gd name="adj" fmla="val 8621"/>
              </a:avLst>
            </a:prstGeom>
            <a:solidFill>
              <a:schemeClr val="bg1"/>
            </a:solidFill>
            <a:ln>
              <a:noFill/>
            </a:ln>
            <a:effectLst>
              <a:outerShdw blurRad="216892" dist="60721" dir="102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grpSp>
      <p:graphicFrame>
        <p:nvGraphicFramePr>
          <p:cNvPr id="60" name="Chart 59">
            <a:extLst>
              <a:ext uri="{FF2B5EF4-FFF2-40B4-BE49-F238E27FC236}">
                <a16:creationId xmlns:a16="http://schemas.microsoft.com/office/drawing/2014/main" id="{1BD0CF7C-A673-4690-8345-F54D609C5646}"/>
              </a:ext>
            </a:extLst>
          </p:cNvPr>
          <p:cNvGraphicFramePr/>
          <p:nvPr>
            <p:extLst>
              <p:ext uri="{D42A27DB-BD31-4B8C-83A1-F6EECF244321}">
                <p14:modId xmlns:p14="http://schemas.microsoft.com/office/powerpoint/2010/main" val="3433446888"/>
              </p:ext>
            </p:extLst>
          </p:nvPr>
        </p:nvGraphicFramePr>
        <p:xfrm>
          <a:off x="6370796" y="1958710"/>
          <a:ext cx="4403964" cy="2163899"/>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 Placeholder 10">
            <a:extLst>
              <a:ext uri="{FF2B5EF4-FFF2-40B4-BE49-F238E27FC236}">
                <a16:creationId xmlns:a16="http://schemas.microsoft.com/office/drawing/2014/main" id="{C9C12976-AC86-4BE4-BD79-DD63851D127F}"/>
              </a:ext>
            </a:extLst>
          </p:cNvPr>
          <p:cNvSpPr txBox="1">
            <a:spLocks/>
          </p:cNvSpPr>
          <p:nvPr/>
        </p:nvSpPr>
        <p:spPr>
          <a:xfrm>
            <a:off x="6370796" y="4073787"/>
            <a:ext cx="2139370" cy="372552"/>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Info-Tech case data, 2022; </a:t>
            </a:r>
            <a:r>
              <a:rPr kumimoji="0" lang="en-US" sz="1000" b="0" i="1"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N</a:t>
            </a:r>
            <a:r>
              <a:rPr kumimoji="0" lang="en-US" sz="1000" b="0" u="none" strike="noStrike" kern="6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=3,293</a:t>
            </a:r>
          </a:p>
        </p:txBody>
      </p:sp>
    </p:spTree>
    <p:extLst>
      <p:ext uri="{BB962C8B-B14F-4D97-AF65-F5344CB8AC3E}">
        <p14:creationId xmlns:p14="http://schemas.microsoft.com/office/powerpoint/2010/main" val="297894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96EF9F1-D244-4E00-862B-BCEDF8AF2908}"/>
              </a:ext>
            </a:extLst>
          </p:cNvPr>
          <p:cNvSpPr>
            <a:spLocks noGrp="1"/>
          </p:cNvSpPr>
          <p:nvPr>
            <p:ph type="ctrTitle"/>
          </p:nvPr>
        </p:nvSpPr>
        <p:spPr>
          <a:xfrm>
            <a:off x="838200" y="866823"/>
            <a:ext cx="10726783" cy="1342492"/>
          </a:xfrm>
        </p:spPr>
        <p:txBody>
          <a:bodyPr>
            <a:normAutofit fontScale="90000"/>
          </a:bodyPr>
          <a:lstStyle/>
          <a:p>
            <a:r>
              <a:rPr lang="en-US"/>
              <a:t>The Digital Delivery Umbrella</a:t>
            </a:r>
          </a:p>
        </p:txBody>
      </p:sp>
      <p:sp>
        <p:nvSpPr>
          <p:cNvPr id="12" name="Subtitle 11">
            <a:extLst>
              <a:ext uri="{FF2B5EF4-FFF2-40B4-BE49-F238E27FC236}">
                <a16:creationId xmlns:a16="http://schemas.microsoft.com/office/drawing/2014/main" id="{B6E67511-C93E-4B6D-83E2-3DCE2C04EAAE}"/>
              </a:ext>
            </a:extLst>
          </p:cNvPr>
          <p:cNvSpPr>
            <a:spLocks noGrp="1"/>
          </p:cNvSpPr>
          <p:nvPr>
            <p:ph type="subTitle" idx="1"/>
          </p:nvPr>
        </p:nvSpPr>
        <p:spPr>
          <a:xfrm>
            <a:off x="838201" y="2301390"/>
            <a:ext cx="1216936" cy="365124"/>
          </a:xfrm>
        </p:spPr>
        <p:txBody>
          <a:bodyPr/>
          <a:lstStyle/>
          <a:p>
            <a:r>
              <a:rPr lang="en-US" dirty="0">
                <a:solidFill>
                  <a:srgbClr val="FFC000"/>
                </a:solidFill>
              </a:rPr>
              <a:t>Priority 01</a:t>
            </a:r>
            <a:endParaRPr lang="en-CA" dirty="0">
              <a:solidFill>
                <a:srgbClr val="FFC000"/>
              </a:solidFill>
            </a:endParaRPr>
          </a:p>
        </p:txBody>
      </p:sp>
      <p:sp>
        <p:nvSpPr>
          <p:cNvPr id="13" name="Text Placeholder 12">
            <a:extLst>
              <a:ext uri="{FF2B5EF4-FFF2-40B4-BE49-F238E27FC236}">
                <a16:creationId xmlns:a16="http://schemas.microsoft.com/office/drawing/2014/main" id="{C7DD88DF-15C5-4D60-BFDD-EA234E02B3CA}"/>
              </a:ext>
            </a:extLst>
          </p:cNvPr>
          <p:cNvSpPr>
            <a:spLocks noGrp="1"/>
          </p:cNvSpPr>
          <p:nvPr>
            <p:ph type="body" sz="quarter" idx="10"/>
          </p:nvPr>
        </p:nvSpPr>
        <p:spPr>
          <a:xfrm>
            <a:off x="2055138" y="2301184"/>
            <a:ext cx="3443138" cy="365124"/>
          </a:xfrm>
        </p:spPr>
        <p:txBody>
          <a:bodyPr/>
          <a:lstStyle/>
          <a:p>
            <a:r>
              <a:rPr lang="en-US"/>
              <a:t>Integrated Product, Agile, </a:t>
            </a:r>
            <a:br>
              <a:rPr lang="en-US" dirty="0"/>
            </a:br>
            <a:r>
              <a:rPr lang="en-US"/>
              <a:t>and DevOps delivery practices</a:t>
            </a:r>
            <a:endParaRPr lang="en-CA"/>
          </a:p>
        </p:txBody>
      </p:sp>
      <p:sp>
        <p:nvSpPr>
          <p:cNvPr id="14" name="Text Placeholder 13">
            <a:extLst>
              <a:ext uri="{FF2B5EF4-FFF2-40B4-BE49-F238E27FC236}">
                <a16:creationId xmlns:a16="http://schemas.microsoft.com/office/drawing/2014/main" id="{A19E958A-99FB-4CD0-A74F-21AB94917E2F}"/>
              </a:ext>
            </a:extLst>
          </p:cNvPr>
          <p:cNvSpPr>
            <a:spLocks noGrp="1"/>
          </p:cNvSpPr>
          <p:nvPr>
            <p:ph type="body" sz="quarter" idx="11"/>
          </p:nvPr>
        </p:nvSpPr>
        <p:spPr>
          <a:xfrm>
            <a:off x="838200" y="2871447"/>
            <a:ext cx="5621977" cy="2330120"/>
          </a:xfrm>
        </p:spPr>
        <p:txBody>
          <a:bodyPr/>
          <a:lstStyle/>
          <a:p>
            <a:r>
              <a:rPr lang="en-US"/>
              <a:t>Product organizations are expected to continually deliver evolving value to the overall organization as they grow.</a:t>
            </a:r>
          </a:p>
          <a:p>
            <a:r>
              <a:rPr lang="en-US"/>
              <a:t>You need to clearly convey the direction and strategy of a broad product portfolio to gain alignment, support, and funding from your organization.</a:t>
            </a:r>
          </a:p>
        </p:txBody>
      </p:sp>
      <p:pic>
        <p:nvPicPr>
          <p:cNvPr id="2" name="Picture 3">
            <a:extLst>
              <a:ext uri="{FF2B5EF4-FFF2-40B4-BE49-F238E27FC236}">
                <a16:creationId xmlns:a16="http://schemas.microsoft.com/office/drawing/2014/main" id="{95CC0602-47E7-D538-B9E0-80E33ECA5F55}"/>
              </a:ext>
            </a:extLst>
          </p:cNvPr>
          <p:cNvPicPr>
            <a:picLocks noChangeAspect="1"/>
          </p:cNvPicPr>
          <p:nvPr/>
        </p:nvPicPr>
        <p:blipFill>
          <a:blip r:embed="rId2"/>
          <a:stretch>
            <a:fillRect/>
          </a:stretch>
        </p:blipFill>
        <p:spPr>
          <a:xfrm>
            <a:off x="9509388" y="5750225"/>
            <a:ext cx="1819275" cy="533400"/>
          </a:xfrm>
          <a:prstGeom prst="rect">
            <a:avLst/>
          </a:prstGeom>
        </p:spPr>
      </p:pic>
    </p:spTree>
    <p:extLst>
      <p:ext uri="{BB962C8B-B14F-4D97-AF65-F5344CB8AC3E}">
        <p14:creationId xmlns:p14="http://schemas.microsoft.com/office/powerpoint/2010/main" val="73775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7CDBB27-03D1-4F4E-AF6B-1E86F478F94E}"/>
              </a:ext>
            </a:extLst>
          </p:cNvPr>
          <p:cNvSpPr>
            <a:spLocks noGrp="1"/>
          </p:cNvSpPr>
          <p:nvPr>
            <p:ph type="body" sz="quarter" idx="13"/>
          </p:nvPr>
        </p:nvSpPr>
        <p:spPr>
          <a:xfrm>
            <a:off x="8676184" y="52567"/>
            <a:ext cx="3358307" cy="2464618"/>
          </a:xfrm>
        </p:spPr>
        <p:txBody>
          <a:bodyPr/>
          <a:lstStyle/>
          <a:p>
            <a:pPr>
              <a:lnSpc>
                <a:spcPct val="100000"/>
              </a:lnSpc>
            </a:pPr>
            <a:r>
              <a:rPr lang="en-US" sz="2400" dirty="0"/>
              <a:t>92% </a:t>
            </a:r>
            <a:r>
              <a:rPr lang="en-US" sz="1800" dirty="0"/>
              <a:t>of organizations have high IT satisfaction when teams are aligned to the same desired outcome,  understanding, and value proposition of their products. </a:t>
            </a:r>
            <a:endParaRPr lang="en-CA" sz="1800" dirty="0"/>
          </a:p>
        </p:txBody>
      </p:sp>
      <p:pic>
        <p:nvPicPr>
          <p:cNvPr id="16" name="Picture 15">
            <a:extLst>
              <a:ext uri="{FF2B5EF4-FFF2-40B4-BE49-F238E27FC236}">
                <a16:creationId xmlns:a16="http://schemas.microsoft.com/office/drawing/2014/main" id="{EC0F3A42-68EE-445C-9AA6-AD00CE1A853C}"/>
              </a:ext>
            </a:extLst>
          </p:cNvPr>
          <p:cNvPicPr>
            <a:picLocks noChangeAspect="1"/>
          </p:cNvPicPr>
          <p:nvPr/>
        </p:nvPicPr>
        <p:blipFill>
          <a:blip r:embed="rId2">
            <a:alphaModFix amt="50000"/>
          </a:blip>
          <a:stretch>
            <a:fillRect/>
          </a:stretch>
        </p:blipFill>
        <p:spPr>
          <a:xfrm>
            <a:off x="-158211" y="2463450"/>
            <a:ext cx="9501871" cy="2603218"/>
          </a:xfrm>
          <a:prstGeom prst="rect">
            <a:avLst/>
          </a:prstGeom>
        </p:spPr>
      </p:pic>
      <p:sp>
        <p:nvSpPr>
          <p:cNvPr id="6" name="Title 5">
            <a:extLst>
              <a:ext uri="{FF2B5EF4-FFF2-40B4-BE49-F238E27FC236}">
                <a16:creationId xmlns:a16="http://schemas.microsoft.com/office/drawing/2014/main" id="{0C6241C2-1B88-42C3-A56A-04542923200B}"/>
              </a:ext>
            </a:extLst>
          </p:cNvPr>
          <p:cNvSpPr>
            <a:spLocks noGrp="1"/>
          </p:cNvSpPr>
          <p:nvPr>
            <p:ph type="ctrTitle"/>
          </p:nvPr>
        </p:nvSpPr>
        <p:spPr/>
        <p:txBody>
          <a:bodyPr/>
          <a:lstStyle/>
          <a:p>
            <a:r>
              <a:rPr lang="en-US"/>
              <a:t>Introduction</a:t>
            </a:r>
            <a:endParaRPr lang="en-CA"/>
          </a:p>
        </p:txBody>
      </p:sp>
      <p:sp>
        <p:nvSpPr>
          <p:cNvPr id="8" name="Text Placeholder 7">
            <a:extLst>
              <a:ext uri="{FF2B5EF4-FFF2-40B4-BE49-F238E27FC236}">
                <a16:creationId xmlns:a16="http://schemas.microsoft.com/office/drawing/2014/main" id="{E557AC3B-2061-4000-9E11-73A55C1BE2C1}"/>
              </a:ext>
            </a:extLst>
          </p:cNvPr>
          <p:cNvSpPr>
            <a:spLocks noGrp="1"/>
          </p:cNvSpPr>
          <p:nvPr>
            <p:ph type="body" sz="quarter" idx="14"/>
          </p:nvPr>
        </p:nvSpPr>
        <p:spPr>
          <a:xfrm>
            <a:off x="8676184" y="2654738"/>
            <a:ext cx="2722523" cy="491491"/>
          </a:xfrm>
        </p:spPr>
        <p:txBody>
          <a:bodyPr/>
          <a:lstStyle/>
          <a:p>
            <a:r>
              <a:rPr lang="en-CA" dirty="0"/>
              <a:t>Source: Info-Tech, CEO-CIO Alignment Program; </a:t>
            </a:r>
            <a:r>
              <a:rPr lang="en-CA" i="1" dirty="0"/>
              <a:t>N</a:t>
            </a:r>
            <a:r>
              <a:rPr lang="en-CA" dirty="0"/>
              <a:t>=230</a:t>
            </a:r>
          </a:p>
        </p:txBody>
      </p:sp>
      <p:graphicFrame>
        <p:nvGraphicFramePr>
          <p:cNvPr id="13" name="Table 4">
            <a:extLst>
              <a:ext uri="{FF2B5EF4-FFF2-40B4-BE49-F238E27FC236}">
                <a16:creationId xmlns:a16="http://schemas.microsoft.com/office/drawing/2014/main" id="{B20018DC-FF46-4165-9D95-087EAFC5DA85}"/>
              </a:ext>
            </a:extLst>
          </p:cNvPr>
          <p:cNvGraphicFramePr>
            <a:graphicFrameLocks noGrp="1"/>
          </p:cNvGraphicFramePr>
          <p:nvPr>
            <p:extLst>
              <p:ext uri="{D42A27DB-BD31-4B8C-83A1-F6EECF244321}">
                <p14:modId xmlns:p14="http://schemas.microsoft.com/office/powerpoint/2010/main" val="2030646962"/>
              </p:ext>
            </p:extLst>
          </p:nvPr>
        </p:nvGraphicFramePr>
        <p:xfrm>
          <a:off x="251130" y="2791618"/>
          <a:ext cx="8350611" cy="1188720"/>
        </p:xfrm>
        <a:graphic>
          <a:graphicData uri="http://schemas.openxmlformats.org/drawingml/2006/table">
            <a:tbl>
              <a:tblPr bandRow="1">
                <a:tableStyleId>{5C22544A-7EE6-4342-B048-85BDC9FD1C3A}</a:tableStyleId>
              </a:tblPr>
              <a:tblGrid>
                <a:gridCol w="2783537">
                  <a:extLst>
                    <a:ext uri="{9D8B030D-6E8A-4147-A177-3AD203B41FA5}">
                      <a16:colId xmlns:a16="http://schemas.microsoft.com/office/drawing/2014/main" val="422860890"/>
                    </a:ext>
                  </a:extLst>
                </a:gridCol>
                <a:gridCol w="2783537">
                  <a:extLst>
                    <a:ext uri="{9D8B030D-6E8A-4147-A177-3AD203B41FA5}">
                      <a16:colId xmlns:a16="http://schemas.microsoft.com/office/drawing/2014/main" val="2017537418"/>
                    </a:ext>
                  </a:extLst>
                </a:gridCol>
                <a:gridCol w="2783537">
                  <a:extLst>
                    <a:ext uri="{9D8B030D-6E8A-4147-A177-3AD203B41FA5}">
                      <a16:colId xmlns:a16="http://schemas.microsoft.com/office/drawing/2014/main" val="3990544554"/>
                    </a:ext>
                  </a:extLst>
                </a:gridCol>
              </a:tblGrid>
              <a:tr h="370840">
                <a:tc>
                  <a:txBody>
                    <a:bodyPr/>
                    <a:lstStyle/>
                    <a:p>
                      <a:pPr algn="ctr"/>
                      <a:r>
                        <a:rPr lang="en-CA" sz="2800" b="0" i="0">
                          <a:solidFill>
                            <a:srgbClr val="494A4A"/>
                          </a:solidFill>
                          <a:latin typeface="Montserrat" pitchFamily="2" charset="77"/>
                          <a:ea typeface="Montserrat Black" charset="0"/>
                          <a:cs typeface="Montserrat Black" charset="0"/>
                        </a:rPr>
                        <a:t>Digital </a:t>
                      </a:r>
                      <a:br>
                        <a:rPr lang="en-CA" sz="2800" b="0" i="0">
                          <a:solidFill>
                            <a:srgbClr val="494A4A"/>
                          </a:solidFill>
                          <a:latin typeface="Montserrat" pitchFamily="2" charset="77"/>
                          <a:ea typeface="Montserrat Black" charset="0"/>
                          <a:cs typeface="Montserrat Black" charset="0"/>
                        </a:rPr>
                      </a:br>
                      <a:r>
                        <a:rPr lang="en-CA" sz="2800" b="0" i="0">
                          <a:solidFill>
                            <a:srgbClr val="494A4A"/>
                          </a:solidFill>
                          <a:latin typeface="Montserrat" pitchFamily="2" charset="77"/>
                          <a:ea typeface="Montserrat Black" charset="0"/>
                          <a:cs typeface="Montserrat Black" charset="0"/>
                        </a:rPr>
                        <a:t>Principles</a:t>
                      </a:r>
                      <a:endParaRPr lang="en-CA" sz="2800" b="0" i="0" dirty="0">
                        <a:solidFill>
                          <a:srgbClr val="494A4A"/>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CA" sz="3600" b="0" i="0" u="none" strike="noStrike" kern="1200" cap="none" spc="0" normalizeH="0" baseline="0" noProof="0">
                          <a:ln>
                            <a:noFill/>
                          </a:ln>
                          <a:solidFill>
                            <a:srgbClr val="494A4A"/>
                          </a:solidFill>
                          <a:effectLst/>
                          <a:uLnTx/>
                          <a:uFillTx/>
                          <a:latin typeface="Montserrat" pitchFamily="2" charset="77"/>
                          <a:ea typeface="Montserrat Black" charset="0"/>
                          <a:cs typeface="Montserrat Black" charset="0"/>
                        </a:rPr>
                        <a:t>Digital Strategy</a:t>
                      </a:r>
                      <a:endParaRPr lang="en-CA" sz="2400" b="0" i="0" dirty="0">
                        <a:solidFill>
                          <a:srgbClr val="494A4A"/>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CA" sz="2800" b="0" i="0" u="none" strike="noStrike" kern="1200" cap="none" spc="0" normalizeH="0" baseline="0" noProof="0" dirty="0">
                          <a:ln>
                            <a:noFill/>
                          </a:ln>
                          <a:solidFill>
                            <a:srgbClr val="494A4A"/>
                          </a:solidFill>
                          <a:effectLst/>
                          <a:uLnTx/>
                          <a:uFillTx/>
                          <a:latin typeface="Montserrat" pitchFamily="2" charset="77"/>
                          <a:ea typeface="Montserrat Black" charset="0"/>
                          <a:cs typeface="Montserrat Black" charset="0"/>
                        </a:rPr>
                        <a:t>Org </a:t>
                      </a:r>
                      <a:br>
                        <a:rPr kumimoji="0" lang="en-CA" sz="2800" b="0" i="0" u="none" strike="noStrike" kern="1200" cap="none" spc="0" normalizeH="0" baseline="0" noProof="0" dirty="0">
                          <a:ln>
                            <a:noFill/>
                          </a:ln>
                          <a:solidFill>
                            <a:srgbClr val="494A4A"/>
                          </a:solidFill>
                          <a:effectLst/>
                          <a:uLnTx/>
                          <a:uFillTx/>
                          <a:latin typeface="Montserrat" pitchFamily="2" charset="77"/>
                          <a:ea typeface="Montserrat Black" charset="0"/>
                          <a:cs typeface="Montserrat Black" charset="0"/>
                        </a:rPr>
                      </a:br>
                      <a:r>
                        <a:rPr kumimoji="0" lang="en-CA" sz="2800" b="0" i="0" u="none" strike="noStrike" kern="1200" cap="none" spc="0" normalizeH="0" baseline="0" noProof="0" dirty="0">
                          <a:ln>
                            <a:noFill/>
                          </a:ln>
                          <a:solidFill>
                            <a:srgbClr val="494A4A"/>
                          </a:solidFill>
                          <a:effectLst/>
                          <a:uLnTx/>
                          <a:uFillTx/>
                          <a:latin typeface="Montserrat" pitchFamily="2" charset="77"/>
                          <a:ea typeface="Montserrat Black" charset="0"/>
                          <a:cs typeface="Montserrat Black" charset="0"/>
                        </a:rPr>
                        <a:t>Goals</a:t>
                      </a:r>
                      <a:endParaRPr lang="en-CA" b="0" i="0" dirty="0">
                        <a:solidFill>
                          <a:srgbClr val="494A4A"/>
                        </a:solidFill>
                        <a:latin typeface="Montserrat" pitchFamily="2" charset="77"/>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5140126"/>
                  </a:ext>
                </a:extLst>
              </a:tr>
            </a:tbl>
          </a:graphicData>
        </a:graphic>
      </p:graphicFrame>
      <p:graphicFrame>
        <p:nvGraphicFramePr>
          <p:cNvPr id="14" name="Diagram 13">
            <a:extLst>
              <a:ext uri="{FF2B5EF4-FFF2-40B4-BE49-F238E27FC236}">
                <a16:creationId xmlns:a16="http://schemas.microsoft.com/office/drawing/2014/main" id="{2EDC6F30-1D09-4A31-99C5-F4AC791884B0}"/>
              </a:ext>
            </a:extLst>
          </p:cNvPr>
          <p:cNvGraphicFramePr/>
          <p:nvPr>
            <p:extLst>
              <p:ext uri="{D42A27DB-BD31-4B8C-83A1-F6EECF244321}">
                <p14:modId xmlns:p14="http://schemas.microsoft.com/office/powerpoint/2010/main" val="1719110951"/>
              </p:ext>
            </p:extLst>
          </p:nvPr>
        </p:nvGraphicFramePr>
        <p:xfrm>
          <a:off x="380573" y="2345668"/>
          <a:ext cx="7678581" cy="544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390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C0AC37-CCB4-4AEC-B5C5-1BF030431ACF}"/>
              </a:ext>
            </a:extLst>
          </p:cNvPr>
          <p:cNvSpPr>
            <a:spLocks noGrp="1"/>
          </p:cNvSpPr>
          <p:nvPr>
            <p:ph type="ctrTitle"/>
          </p:nvPr>
        </p:nvSpPr>
        <p:spPr>
          <a:xfrm>
            <a:off x="838199" y="277317"/>
            <a:ext cx="7240571" cy="988238"/>
          </a:xfrm>
        </p:spPr>
        <p:txBody>
          <a:bodyPr>
            <a:normAutofit/>
          </a:bodyPr>
          <a:lstStyle/>
          <a:p>
            <a:r>
              <a:rPr lang="en-US" sz="2800" dirty="0"/>
              <a:t>Which area will you prioritize this year to deliver your digital strategy?</a:t>
            </a:r>
            <a:endParaRPr lang="en-CA" sz="2800" dirty="0"/>
          </a:p>
        </p:txBody>
      </p:sp>
      <p:sp>
        <p:nvSpPr>
          <p:cNvPr id="10" name="Text Placeholder 9">
            <a:extLst>
              <a:ext uri="{FF2B5EF4-FFF2-40B4-BE49-F238E27FC236}">
                <a16:creationId xmlns:a16="http://schemas.microsoft.com/office/drawing/2014/main" id="{CE31A5FE-A3F9-459C-A35A-D729DF5D97EB}"/>
              </a:ext>
            </a:extLst>
          </p:cNvPr>
          <p:cNvSpPr>
            <a:spLocks noGrp="1"/>
          </p:cNvSpPr>
          <p:nvPr>
            <p:ph type="body" sz="quarter" idx="10"/>
          </p:nvPr>
        </p:nvSpPr>
        <p:spPr/>
        <p:txBody>
          <a:bodyPr/>
          <a:lstStyle/>
          <a:p>
            <a:r>
              <a:rPr lang="en-US"/>
              <a:t>Product</a:t>
            </a:r>
            <a:endParaRPr lang="en-CA"/>
          </a:p>
        </p:txBody>
      </p:sp>
      <p:sp>
        <p:nvSpPr>
          <p:cNvPr id="2" name="Text Placeholder 1">
            <a:extLst>
              <a:ext uri="{FF2B5EF4-FFF2-40B4-BE49-F238E27FC236}">
                <a16:creationId xmlns:a16="http://schemas.microsoft.com/office/drawing/2014/main" id="{7B47C1F7-EABC-41E1-9C1F-E786CD3479F4}"/>
              </a:ext>
            </a:extLst>
          </p:cNvPr>
          <p:cNvSpPr>
            <a:spLocks noGrp="1"/>
          </p:cNvSpPr>
          <p:nvPr>
            <p:ph type="body" sz="quarter" idx="11"/>
          </p:nvPr>
        </p:nvSpPr>
        <p:spPr>
          <a:xfrm>
            <a:off x="838199" y="1958359"/>
            <a:ext cx="2971229" cy="3749983"/>
          </a:xfrm>
        </p:spPr>
        <p:txBody>
          <a:bodyPr/>
          <a:lstStyle/>
          <a:p>
            <a:r>
              <a:rPr lang="en-US" sz="1200" dirty="0"/>
              <a:t>A vision without tactics is an unsubstantiated dream, while tactics without a vision is working without a purpose. You need to have a handle on both to achieve outcomes that are aligned with the needs of your organization.</a:t>
            </a:r>
          </a:p>
          <a:p>
            <a:r>
              <a:rPr lang="en-US" sz="1200" dirty="0"/>
              <a:t>Recognize that a vision is only as good as the data that backs it up – lay out a comprehensive backlog with quality built in that can be effectively communicated and understood through roadmaps. </a:t>
            </a:r>
            <a:endParaRPr lang="en-CA" sz="1200" dirty="0"/>
          </a:p>
        </p:txBody>
      </p:sp>
      <p:sp>
        <p:nvSpPr>
          <p:cNvPr id="12" name="Text Placeholder 11">
            <a:extLst>
              <a:ext uri="{FF2B5EF4-FFF2-40B4-BE49-F238E27FC236}">
                <a16:creationId xmlns:a16="http://schemas.microsoft.com/office/drawing/2014/main" id="{E9AD33F3-28F9-4DC6-9C01-BA57500326B4}"/>
              </a:ext>
            </a:extLst>
          </p:cNvPr>
          <p:cNvSpPr>
            <a:spLocks noGrp="1"/>
          </p:cNvSpPr>
          <p:nvPr>
            <p:ph type="body" sz="quarter" idx="12"/>
          </p:nvPr>
        </p:nvSpPr>
        <p:spPr/>
        <p:txBody>
          <a:bodyPr/>
          <a:lstStyle/>
          <a:p>
            <a:r>
              <a:rPr lang="en-US"/>
              <a:t>Agile</a:t>
            </a:r>
            <a:endParaRPr lang="en-CA"/>
          </a:p>
        </p:txBody>
      </p:sp>
      <p:sp>
        <p:nvSpPr>
          <p:cNvPr id="3" name="Text Placeholder 2">
            <a:extLst>
              <a:ext uri="{FF2B5EF4-FFF2-40B4-BE49-F238E27FC236}">
                <a16:creationId xmlns:a16="http://schemas.microsoft.com/office/drawing/2014/main" id="{EEA97DE5-2CE6-44A3-8610-9B088FCD77A4}"/>
              </a:ext>
            </a:extLst>
          </p:cNvPr>
          <p:cNvSpPr>
            <a:spLocks noGrp="1"/>
          </p:cNvSpPr>
          <p:nvPr>
            <p:ph type="body" sz="quarter" idx="13"/>
          </p:nvPr>
        </p:nvSpPr>
        <p:spPr/>
        <p:txBody>
          <a:bodyPr/>
          <a:lstStyle/>
          <a:p>
            <a:r>
              <a:rPr lang="en-US" sz="1200"/>
              <a:t>Agile is first and foremost a cultural shift. Culture is often the biggest challenge to Agile implementation. Don’t take this as a sign that Agile is failing. Instead, consider it a lesson to bring forward improvement opportunities.</a:t>
            </a:r>
          </a:p>
          <a:p>
            <a:r>
              <a:rPr lang="en-US" sz="1200"/>
              <a:t>The Agile mindset must be created at every level of the organization. A top-down approach to Agile implementations often leads to failure.</a:t>
            </a:r>
          </a:p>
        </p:txBody>
      </p:sp>
      <p:sp>
        <p:nvSpPr>
          <p:cNvPr id="4" name="Text Placeholder 3">
            <a:extLst>
              <a:ext uri="{FF2B5EF4-FFF2-40B4-BE49-F238E27FC236}">
                <a16:creationId xmlns:a16="http://schemas.microsoft.com/office/drawing/2014/main" id="{4B2C0AF4-D4EF-4D54-AB4C-4FA1350D249F}"/>
              </a:ext>
            </a:extLst>
          </p:cNvPr>
          <p:cNvSpPr>
            <a:spLocks noGrp="1"/>
          </p:cNvSpPr>
          <p:nvPr>
            <p:ph type="body" sz="quarter" idx="14"/>
          </p:nvPr>
        </p:nvSpPr>
        <p:spPr/>
        <p:txBody>
          <a:bodyPr/>
          <a:lstStyle/>
          <a:p>
            <a:r>
              <a:rPr lang="en-US"/>
              <a:t>devops</a:t>
            </a:r>
            <a:endParaRPr lang="en-CA"/>
          </a:p>
        </p:txBody>
      </p:sp>
      <p:sp>
        <p:nvSpPr>
          <p:cNvPr id="5" name="Text Placeholder 4">
            <a:extLst>
              <a:ext uri="{FF2B5EF4-FFF2-40B4-BE49-F238E27FC236}">
                <a16:creationId xmlns:a16="http://schemas.microsoft.com/office/drawing/2014/main" id="{5B82BF26-EA01-402C-9F60-18DBD0804738}"/>
              </a:ext>
            </a:extLst>
          </p:cNvPr>
          <p:cNvSpPr>
            <a:spLocks noGrp="1"/>
          </p:cNvSpPr>
          <p:nvPr>
            <p:ph type="body" sz="quarter" idx="15"/>
          </p:nvPr>
        </p:nvSpPr>
        <p:spPr>
          <a:xfrm>
            <a:off x="8382570" y="1958359"/>
            <a:ext cx="2988000" cy="4042946"/>
          </a:xfrm>
        </p:spPr>
        <p:txBody>
          <a:bodyPr/>
          <a:lstStyle/>
          <a:p>
            <a:r>
              <a:rPr lang="en-US" sz="1200" dirty="0" err="1"/>
              <a:t>BizDevOps</a:t>
            </a:r>
            <a:r>
              <a:rPr lang="en-US" sz="1200" dirty="0"/>
              <a:t> is cultural, not driven by tools. It is about delivering high-quality and valuable releases to stakeholders through collective ownership, continuous collaboration, and team-first behaviors supported by tools.</a:t>
            </a:r>
          </a:p>
          <a:p>
            <a:r>
              <a:rPr lang="en-US" sz="1200" dirty="0"/>
              <a:t>Begin with a strong foundation in five key areas with the strategic adoption and optimization of building great requirements, collaborative practices, iterative delivery, application management, and high-fidelity environments.</a:t>
            </a:r>
            <a:endParaRPr lang="en-CA" sz="1200" dirty="0"/>
          </a:p>
        </p:txBody>
      </p:sp>
    </p:spTree>
    <p:extLst>
      <p:ext uri="{BB962C8B-B14F-4D97-AF65-F5344CB8AC3E}">
        <p14:creationId xmlns:p14="http://schemas.microsoft.com/office/powerpoint/2010/main" val="48663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201" y="1739847"/>
            <a:ext cx="3196472" cy="309540"/>
          </a:xfrm>
        </p:spPr>
        <p:txBody>
          <a:bodyPr/>
          <a:lstStyle/>
          <a:p>
            <a:r>
              <a:rPr lang="en-US" dirty="0">
                <a:hlinkClick r:id="rId2"/>
              </a:rPr>
              <a:t>Deliver on Your Digital Product Vision</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206861"/>
            <a:ext cx="3073924" cy="4031672"/>
          </a:xfrm>
        </p:spPr>
        <p:txBody>
          <a:bodyPr/>
          <a:lstStyle/>
          <a:p>
            <a:r>
              <a:rPr lang="en-US" sz="1100"/>
              <a:t>Product organizations are under pressure to align the value they provide to the organization’s goals and overall company vision.</a:t>
            </a:r>
          </a:p>
          <a:p>
            <a:r>
              <a:rPr lang="en-US" sz="1100"/>
              <a:t>You need to clearly convey your direction, strategy, and tactics to gain alignment, support, and funding from your organization.</a:t>
            </a:r>
          </a:p>
          <a:p>
            <a:r>
              <a:rPr lang="en-US" sz="1100"/>
              <a:t>Products require continuous additions and enhancements to sustain their value. This requires detailed yet simple communication to a variety of stakeholders.</a:t>
            </a:r>
            <a:endParaRPr lang="en-CA" sz="1100"/>
          </a:p>
        </p:txBody>
      </p:sp>
      <p:sp>
        <p:nvSpPr>
          <p:cNvPr id="15" name="Text Placeholder 14">
            <a:extLst>
              <a:ext uri="{FF2B5EF4-FFF2-40B4-BE49-F238E27FC236}">
                <a16:creationId xmlns:a16="http://schemas.microsoft.com/office/drawing/2014/main" id="{34FF3235-B432-4D39-A043-6E08D0102B7B}"/>
              </a:ext>
            </a:extLst>
          </p:cNvPr>
          <p:cNvSpPr>
            <a:spLocks noGrp="1"/>
          </p:cNvSpPr>
          <p:nvPr>
            <p:ph type="body" sz="quarter" idx="12"/>
          </p:nvPr>
        </p:nvSpPr>
        <p:spPr>
          <a:xfrm>
            <a:off x="4181003" y="1739847"/>
            <a:ext cx="3294454" cy="221917"/>
          </a:xfrm>
        </p:spPr>
        <p:txBody>
          <a:bodyPr/>
          <a:lstStyle/>
          <a:p>
            <a:r>
              <a:rPr lang="en-US" dirty="0">
                <a:hlinkClick r:id="rId3"/>
              </a:rPr>
              <a:t>Implement Agile Practices That Work</a:t>
            </a:r>
            <a:endParaRPr lang="en-CA" dirty="0"/>
          </a:p>
        </p:txBody>
      </p:sp>
      <p:sp>
        <p:nvSpPr>
          <p:cNvPr id="16" name="Text Placeholder 15">
            <a:extLst>
              <a:ext uri="{FF2B5EF4-FFF2-40B4-BE49-F238E27FC236}">
                <a16:creationId xmlns:a16="http://schemas.microsoft.com/office/drawing/2014/main" id="{6113800B-D08A-462D-85A9-EC5693E62803}"/>
              </a:ext>
            </a:extLst>
          </p:cNvPr>
          <p:cNvSpPr>
            <a:spLocks noGrp="1"/>
          </p:cNvSpPr>
          <p:nvPr>
            <p:ph type="body" sz="quarter" idx="13"/>
          </p:nvPr>
        </p:nvSpPr>
        <p:spPr>
          <a:xfrm>
            <a:off x="4181003" y="2206861"/>
            <a:ext cx="3294454" cy="4031672"/>
          </a:xfrm>
        </p:spPr>
        <p:txBody>
          <a:bodyPr/>
          <a:lstStyle/>
          <a:p>
            <a:r>
              <a:rPr lang="en-US" sz="1100"/>
              <a:t>Many Agile implementations fail due to the lack of experience and understanding of what Agile really is and the problems it is trying to solve. When these projects fail, Agile often gets blamed for it.</a:t>
            </a:r>
          </a:p>
          <a:p>
            <a:r>
              <a:rPr lang="en-US" sz="1100"/>
              <a:t>The lack of management support, inflexible organizational culture, resistance from team members, and insufficient training are some of the biggest contributors to failed Agile practices.</a:t>
            </a:r>
            <a:endParaRPr lang="en-CA" sz="1100"/>
          </a:p>
        </p:txBody>
      </p:sp>
      <p:sp>
        <p:nvSpPr>
          <p:cNvPr id="7" name="Text Placeholder 14">
            <a:extLst>
              <a:ext uri="{FF2B5EF4-FFF2-40B4-BE49-F238E27FC236}">
                <a16:creationId xmlns:a16="http://schemas.microsoft.com/office/drawing/2014/main" id="{3C918FA0-592B-4898-A1BC-06D15D1FF027}"/>
              </a:ext>
            </a:extLst>
          </p:cNvPr>
          <p:cNvSpPr txBox="1">
            <a:spLocks/>
          </p:cNvSpPr>
          <p:nvPr/>
        </p:nvSpPr>
        <p:spPr>
          <a:xfrm>
            <a:off x="7972149" y="1739847"/>
            <a:ext cx="3294454" cy="221917"/>
          </a:xfrm>
          <a:prstGeom prst="rect">
            <a:avLst/>
          </a:prstGeom>
        </p:spPr>
        <p:txBody>
          <a:bodyPr lIns="0" tIns="0" rIns="0" bIns="0"/>
          <a:lstStyle>
            <a:lvl1pPr marL="0" indent="0" algn="l" defTabSz="914400" rtl="0" eaLnBrk="1" latinLnBrk="0" hangingPunct="1">
              <a:lnSpc>
                <a:spcPts val="1600"/>
              </a:lnSpc>
              <a:spcBef>
                <a:spcPts val="1000"/>
              </a:spcBef>
              <a:buFont typeface="Arial" panose="020B0604020202020204" pitchFamily="34" charset="0"/>
              <a:buNone/>
              <a:defRPr lang="en-US" sz="1200" b="1" i="0" kern="600" cap="all" spc="200" baseline="0" dirty="0">
                <a:solidFill>
                  <a:schemeClr val="tx1">
                    <a:lumMod val="85000"/>
                    <a:lumOff val="15000"/>
                  </a:schemeClr>
                </a:solidFill>
                <a:latin typeface="Exo" panose="02000503000000000000" pitchFamily="2" charset="77"/>
                <a:ea typeface="+mn-ea"/>
                <a:cs typeface="Teko"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hlinkClick r:id="rId4"/>
              </a:rPr>
              <a:t>Build Your </a:t>
            </a:r>
            <a:r>
              <a:rPr lang="en-CA" dirty="0" err="1">
                <a:hlinkClick r:id="rId4"/>
              </a:rPr>
              <a:t>BizDevOps</a:t>
            </a:r>
            <a:r>
              <a:rPr lang="en-CA" dirty="0">
                <a:hlinkClick r:id="rId4"/>
              </a:rPr>
              <a:t> Playbook</a:t>
            </a:r>
            <a:endParaRPr lang="en-CA" dirty="0"/>
          </a:p>
        </p:txBody>
      </p:sp>
      <p:sp>
        <p:nvSpPr>
          <p:cNvPr id="8" name="Text Placeholder 15">
            <a:extLst>
              <a:ext uri="{FF2B5EF4-FFF2-40B4-BE49-F238E27FC236}">
                <a16:creationId xmlns:a16="http://schemas.microsoft.com/office/drawing/2014/main" id="{28586199-78C9-4CFD-945C-E632546B6682}"/>
              </a:ext>
            </a:extLst>
          </p:cNvPr>
          <p:cNvSpPr txBox="1">
            <a:spLocks/>
          </p:cNvSpPr>
          <p:nvPr/>
        </p:nvSpPr>
        <p:spPr>
          <a:xfrm>
            <a:off x="7972149" y="2206861"/>
            <a:ext cx="3294454" cy="4031672"/>
          </a:xfrm>
          <a:prstGeom prst="rect">
            <a:avLst/>
          </a:prstGeom>
        </p:spPr>
        <p:txBody>
          <a:bodyPr lIns="0" tIns="0" rIns="0" bIns="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CA" sz="1400" b="0" i="0" kern="1200" smtClean="0">
                <a:solidFill>
                  <a:schemeClr val="tx1">
                    <a:lumMod val="85000"/>
                    <a:lumOff val="15000"/>
                  </a:schemeClr>
                </a:solidFill>
                <a:effectLst/>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Today’s rapidly scaling and increasingly complex products create mounting pressure on delivery teams to release new features and changes quickly and with sufficient quality.</a:t>
            </a:r>
          </a:p>
          <a:p>
            <a:r>
              <a:rPr lang="en-US" sz="1100"/>
              <a:t>Many organizations see BizDevOps as a solution to help meet this demand. However, they often lack the critical cross-functional collaboration and team-sport culture that are critical for success.</a:t>
            </a:r>
          </a:p>
          <a:p>
            <a:r>
              <a:rPr lang="en-US" sz="1100"/>
              <a:t>The industry provides little consensus and guidance on how to prepare for the transition to BizDevOps.</a:t>
            </a:r>
          </a:p>
        </p:txBody>
      </p:sp>
    </p:spTree>
    <p:extLst>
      <p:ext uri="{BB962C8B-B14F-4D97-AF65-F5344CB8AC3E}">
        <p14:creationId xmlns:p14="http://schemas.microsoft.com/office/powerpoint/2010/main" val="194229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FE119C8-30C0-4AA7-BAFC-09AA06577897}"/>
              </a:ext>
            </a:extLst>
          </p:cNvPr>
          <p:cNvSpPr>
            <a:spLocks noGrp="1"/>
          </p:cNvSpPr>
          <p:nvPr>
            <p:ph type="ctrTitle"/>
          </p:nvPr>
        </p:nvSpPr>
        <p:spPr/>
        <p:txBody>
          <a:bodyPr/>
          <a:lstStyle/>
          <a:p>
            <a:r>
              <a:rPr lang="en-US"/>
              <a:t>Related research</a:t>
            </a:r>
            <a:endParaRPr lang="en-CA"/>
          </a:p>
        </p:txBody>
      </p:sp>
      <p:sp>
        <p:nvSpPr>
          <p:cNvPr id="13" name="Text Placeholder 12">
            <a:extLst>
              <a:ext uri="{FF2B5EF4-FFF2-40B4-BE49-F238E27FC236}">
                <a16:creationId xmlns:a16="http://schemas.microsoft.com/office/drawing/2014/main" id="{100DD578-7332-4B8B-9494-77ED6FED1FF9}"/>
              </a:ext>
            </a:extLst>
          </p:cNvPr>
          <p:cNvSpPr>
            <a:spLocks noGrp="1"/>
          </p:cNvSpPr>
          <p:nvPr>
            <p:ph type="body" sz="quarter" idx="10"/>
          </p:nvPr>
        </p:nvSpPr>
        <p:spPr>
          <a:xfrm>
            <a:off x="838201" y="1751277"/>
            <a:ext cx="3196472" cy="309540"/>
          </a:xfrm>
        </p:spPr>
        <p:txBody>
          <a:bodyPr/>
          <a:lstStyle/>
          <a:p>
            <a:r>
              <a:rPr lang="en-US" dirty="0">
                <a:hlinkClick r:id="rId2"/>
              </a:rPr>
              <a:t>Application Strategy Review</a:t>
            </a:r>
            <a:endParaRPr lang="en-CA" dirty="0"/>
          </a:p>
        </p:txBody>
      </p:sp>
      <p:sp>
        <p:nvSpPr>
          <p:cNvPr id="14" name="Text Placeholder 13">
            <a:extLst>
              <a:ext uri="{FF2B5EF4-FFF2-40B4-BE49-F238E27FC236}">
                <a16:creationId xmlns:a16="http://schemas.microsoft.com/office/drawing/2014/main" id="{86F1496C-C25E-4327-8346-1D85C28339EF}"/>
              </a:ext>
            </a:extLst>
          </p:cNvPr>
          <p:cNvSpPr>
            <a:spLocks noGrp="1"/>
          </p:cNvSpPr>
          <p:nvPr>
            <p:ph type="body" sz="quarter" idx="11"/>
          </p:nvPr>
        </p:nvSpPr>
        <p:spPr>
          <a:xfrm>
            <a:off x="838200" y="2218291"/>
            <a:ext cx="5100484" cy="4031672"/>
          </a:xfrm>
        </p:spPr>
        <p:txBody>
          <a:bodyPr/>
          <a:lstStyle/>
          <a:p>
            <a:r>
              <a:rPr lang="en-US" sz="1100" b="1"/>
              <a:t>Attain Business Outcomes</a:t>
            </a:r>
          </a:p>
          <a:p>
            <a:r>
              <a:rPr lang="en-US" sz="1100"/>
              <a:t>You must have a plan that ensures that your applications create the business outcomes defined in your organization strategy.</a:t>
            </a:r>
          </a:p>
          <a:p>
            <a:r>
              <a:rPr lang="en-US" sz="1100" b="1"/>
              <a:t>Support People, Process, and Technology</a:t>
            </a:r>
          </a:p>
          <a:p>
            <a:r>
              <a:rPr lang="en-US" sz="1100"/>
              <a:t>Application-enabled strategies ensure that the necessary people, process, and technology are in place at the right time to sufficiently support business goals.</a:t>
            </a:r>
          </a:p>
          <a:p>
            <a:r>
              <a:rPr lang="en-US" sz="1100" b="1"/>
              <a:t>Connect Business Needs to Your Applications</a:t>
            </a:r>
          </a:p>
          <a:p>
            <a:r>
              <a:rPr lang="en-US" sz="1100"/>
              <a:t>The application strategy must tightly weave business needs and the applications required to support them in order to be successful.</a:t>
            </a:r>
            <a:endParaRPr lang="en-CA" sz="1100"/>
          </a:p>
        </p:txBody>
      </p:sp>
    </p:spTree>
    <p:extLst>
      <p:ext uri="{BB962C8B-B14F-4D97-AF65-F5344CB8AC3E}">
        <p14:creationId xmlns:p14="http://schemas.microsoft.com/office/powerpoint/2010/main" val="570337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4536</Words>
  <Application>Microsoft Office PowerPoint</Application>
  <PresentationFormat>Widescreen</PresentationFormat>
  <Paragraphs>372</Paragraphs>
  <Slides>35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Montserrat Light</vt:lpstr>
      <vt:lpstr>Montserrat</vt:lpstr>
      <vt:lpstr>Roboto Condensed Light</vt:lpstr>
      <vt:lpstr>Exo</vt:lpstr>
      <vt:lpstr>Arial</vt:lpstr>
      <vt:lpstr>Montserrat SemiBold</vt:lpstr>
      <vt:lpstr>Roboto</vt:lpstr>
      <vt:lpstr>Wingdings</vt:lpstr>
      <vt:lpstr>Roboto Light</vt:lpstr>
      <vt:lpstr>Office Theme</vt:lpstr>
      <vt:lpstr>Applications Priorities 2022</vt:lpstr>
      <vt:lpstr>Enabling the digital economy</vt:lpstr>
      <vt:lpstr>Not enough time or bodies to get it all done?</vt:lpstr>
      <vt:lpstr>Where are Applications leaders focusing?</vt:lpstr>
      <vt:lpstr>The Digital Delivery Umbrella</vt:lpstr>
      <vt:lpstr>Introduction</vt:lpstr>
      <vt:lpstr>Which area will you prioritize this year to deliver your digital strategy?</vt:lpstr>
      <vt:lpstr>Related research</vt:lpstr>
      <vt:lpstr>Related research</vt:lpstr>
      <vt:lpstr>PowerPoint Presentation</vt:lpstr>
      <vt:lpstr>Application Portfolio Management</vt:lpstr>
      <vt:lpstr>Why does application portfolio management matter?</vt:lpstr>
      <vt:lpstr>You can’t outsource strategy</vt:lpstr>
      <vt:lpstr>Related research</vt:lpstr>
      <vt:lpstr>PowerPoint Presentation</vt:lpstr>
      <vt:lpstr>Enterprise Application Optimization</vt:lpstr>
      <vt:lpstr>In today’s connected world, the continuous optimization of enterprise applications to realize your digital strategy is key</vt:lpstr>
      <vt:lpstr>A properly optimized application business process will reduce costs and increase productivity</vt:lpstr>
      <vt:lpstr>Related research</vt:lpstr>
      <vt:lpstr>Related research</vt:lpstr>
      <vt:lpstr>PowerPoint Presentation</vt:lpstr>
      <vt:lpstr>Business Process Automation</vt:lpstr>
      <vt:lpstr>Process automation is an executive priority</vt:lpstr>
      <vt:lpstr>Automation is key to digital transformation success</vt:lpstr>
      <vt:lpstr>Related research</vt:lpstr>
      <vt:lpstr>PowerPoint Presentation</vt:lpstr>
      <vt:lpstr>Enterprise Application Replacement</vt:lpstr>
      <vt:lpstr>Missteps due to a lack of strategy can cost time as well as financial resources</vt:lpstr>
      <vt:lpstr>Accountability for enterprise application success is shared between IT and the business</vt:lpstr>
      <vt:lpstr>Related research</vt:lpstr>
      <vt:lpstr>Related research</vt:lpstr>
      <vt:lpstr>PowerPoint Presentation</vt:lpstr>
      <vt:lpstr>Setting your priority for 2022</vt:lpstr>
      <vt:lpstr>PowerPoint Presentation</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Priorities 2022</dc:title>
  <dc:creator/>
  <cp:lastModifiedBy/>
  <cp:revision>15</cp:revision>
  <dcterms:created xsi:type="dcterms:W3CDTF">2022-02-24T19:02:42Z</dcterms:created>
  <dcterms:modified xsi:type="dcterms:W3CDTF">2022-04-27T19:46:30Z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2022-02-24T19:06:00Z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1fc2a494-e17e-4553-8140-5297261c1fa4</vt:lpwstr>
  </property>
  <property fmtid="{D5CDD505-2E9C-101B-9397-08002B2CF9AE}" pid="8" name="MSIP_Label_7d24214e-5322-4789-8422-cbe411bc3a74_ContentBits">
    <vt:lpwstr>0</vt:lpwstr>
  </property>
</Properties>
</file>